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321" r:id="rId4"/>
    <p:sldId id="320" r:id="rId5"/>
    <p:sldId id="280" r:id="rId6"/>
    <p:sldId id="318" r:id="rId7"/>
    <p:sldId id="322" r:id="rId8"/>
    <p:sldId id="323" r:id="rId9"/>
    <p:sldId id="324" r:id="rId10"/>
    <p:sldId id="325" r:id="rId11"/>
    <p:sldId id="328" r:id="rId12"/>
    <p:sldId id="330" r:id="rId13"/>
    <p:sldId id="327" r:id="rId14"/>
    <p:sldId id="331" r:id="rId15"/>
    <p:sldId id="329" r:id="rId16"/>
    <p:sldId id="332" r:id="rId17"/>
    <p:sldId id="326" r:id="rId18"/>
    <p:sldId id="334" r:id="rId19"/>
    <p:sldId id="256" r:id="rId20"/>
    <p:sldId id="293" r:id="rId21"/>
    <p:sldId id="333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738" autoAdjust="0"/>
    <p:restoredTop sz="94660"/>
  </p:normalViewPr>
  <p:slideViewPr>
    <p:cSldViewPr>
      <p:cViewPr>
        <p:scale>
          <a:sx n="90" d="100"/>
          <a:sy n="90" d="100"/>
        </p:scale>
        <p:origin x="-852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2016-5-3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&#32654;&#22899;&#30005;&#26799;&#36973;&#33394;&#29436;&#24615;&#39578;&#25200;_&#26631;&#28165;.flv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&#24466;&#25163;&#25331;&#33151;&#35757;&#32451;.mp4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857224" y="1714488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女性安全与防范</a:t>
            </a:r>
            <a:endParaRPr lang="zh-CN" alt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371600" y="4143380"/>
            <a:ext cx="6400800" cy="149542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2400" dirty="0" smtClean="0">
                <a:solidFill>
                  <a:srgbClr val="FFFF00"/>
                </a:solidFill>
                <a:latin typeface="仿宋_GB2312" pitchFamily="49" charset="-122"/>
                <a:ea typeface="仿宋_GB2312" pitchFamily="49" charset="-122"/>
              </a:rPr>
              <a:t>何剑   博士  教授</a:t>
            </a:r>
            <a:endParaRPr lang="en-US" altLang="zh-CN" sz="2400" dirty="0" smtClean="0">
              <a:solidFill>
                <a:srgbClr val="FFFF00"/>
              </a:solidFill>
              <a:latin typeface="仿宋_GB2312" pitchFamily="49" charset="-122"/>
              <a:ea typeface="仿宋_GB2312" pitchFamily="49" charset="-122"/>
            </a:endParaRPr>
          </a:p>
          <a:p>
            <a:r>
              <a:rPr lang="zh-CN" altLang="en-US" sz="2400" dirty="0" smtClean="0">
                <a:solidFill>
                  <a:srgbClr val="FFFF00"/>
                </a:solidFill>
                <a:latin typeface="仿宋_GB2312" pitchFamily="49" charset="-122"/>
                <a:ea typeface="仿宋_GB2312" pitchFamily="49" charset="-122"/>
              </a:rPr>
              <a:t>    </a:t>
            </a:r>
            <a:endParaRPr lang="en-US" altLang="zh-CN" sz="2400" dirty="0" smtClean="0">
              <a:solidFill>
                <a:srgbClr val="FFFF00"/>
              </a:solidFill>
              <a:latin typeface="仿宋_GB2312" pitchFamily="49" charset="-122"/>
              <a:ea typeface="仿宋_GB2312" pitchFamily="49" charset="-122"/>
            </a:endParaRPr>
          </a:p>
          <a:p>
            <a:endParaRPr lang="en-US" altLang="zh-CN" sz="2400" dirty="0" smtClean="0">
              <a:solidFill>
                <a:srgbClr val="FFFF00"/>
              </a:solidFill>
              <a:latin typeface="仿宋_GB2312" pitchFamily="49" charset="-122"/>
              <a:ea typeface="仿宋_GB2312" pitchFamily="49" charset="-122"/>
            </a:endParaRPr>
          </a:p>
          <a:p>
            <a:r>
              <a:rPr lang="zh-CN" altLang="en-US" sz="2400" dirty="0" smtClean="0">
                <a:solidFill>
                  <a:srgbClr val="FFFF00"/>
                </a:solidFill>
                <a:latin typeface="仿宋_GB2312" pitchFamily="49" charset="-122"/>
                <a:ea typeface="仿宋_GB2312" pitchFamily="49" charset="-122"/>
              </a:rPr>
              <a:t>中国人民公安大学</a:t>
            </a:r>
            <a:endParaRPr lang="en-US" altLang="zh-CN" sz="2400" dirty="0" smtClean="0">
              <a:solidFill>
                <a:srgbClr val="FFFF00"/>
              </a:solidFill>
              <a:latin typeface="仿宋_GB2312" pitchFamily="49" charset="-122"/>
              <a:ea typeface="仿宋_GB2312" pitchFamily="49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828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28728" y="2071678"/>
            <a:ext cx="6715172" cy="646331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l"/>
            <a:r>
              <a:rPr lang="en-US" altLang="zh-CN" sz="1800" dirty="0" smtClean="0">
                <a:latin typeface="+mj-ea"/>
                <a:cs typeface="+mn-cs"/>
              </a:rPr>
              <a:t>   </a:t>
            </a:r>
            <a:r>
              <a:rPr lang="en-US" altLang="zh-CN" sz="1800" dirty="0" smtClean="0">
                <a:solidFill>
                  <a:schemeClr val="bg2"/>
                </a:solidFill>
                <a:latin typeface="+mj-ea"/>
                <a:cs typeface="+mn-cs"/>
              </a:rPr>
              <a:t>2016</a:t>
            </a:r>
            <a:r>
              <a:rPr lang="zh-CN" altLang="en-US" sz="1800" dirty="0" smtClean="0">
                <a:solidFill>
                  <a:schemeClr val="bg2"/>
                </a:solidFill>
                <a:latin typeface="+mj-ea"/>
                <a:cs typeface="+mn-cs"/>
              </a:rPr>
              <a:t>年</a:t>
            </a:r>
            <a:r>
              <a:rPr lang="en-US" altLang="zh-CN" sz="1800" dirty="0" smtClean="0">
                <a:solidFill>
                  <a:schemeClr val="bg2"/>
                </a:solidFill>
                <a:latin typeface="+mj-ea"/>
              </a:rPr>
              <a:t>4</a:t>
            </a:r>
            <a:r>
              <a:rPr lang="zh-CN" altLang="en-US" sz="1800" dirty="0" smtClean="0">
                <a:solidFill>
                  <a:schemeClr val="bg2"/>
                </a:solidFill>
                <a:latin typeface="+mj-ea"/>
                <a:cs typeface="+mn-cs"/>
              </a:rPr>
              <a:t>月，化名“弯弯”的女子，叙述自己深夜回</a:t>
            </a:r>
            <a:r>
              <a:rPr lang="zh-CN" altLang="en-US" sz="1800" b="1" dirty="0" smtClean="0">
                <a:solidFill>
                  <a:schemeClr val="bg2"/>
                </a:solidFill>
              </a:rPr>
              <a:t>某酒店遭遇陌生男子尾随、强行拖拽、掐脖，险遭劫持。</a:t>
            </a:r>
            <a:endParaRPr lang="zh-CN" altLang="en-US" sz="1800" dirty="0">
              <a:solidFill>
                <a:schemeClr val="bg2"/>
              </a:solidFill>
              <a:latin typeface="+mj-ea"/>
              <a:cs typeface="+mn-cs"/>
            </a:endParaRPr>
          </a:p>
        </p:txBody>
      </p:sp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428596" y="357166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369858" y="285729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357290" y="500042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女性被侵犯案例回放与分析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285720" y="142852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10" name="标题 1"/>
          <p:cNvSpPr txBox="1">
            <a:spLocks/>
          </p:cNvSpPr>
          <p:nvPr/>
        </p:nvSpPr>
        <p:spPr>
          <a:xfrm>
            <a:off x="1357290" y="4071942"/>
            <a:ext cx="6715172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9" name="标题 1"/>
          <p:cNvSpPr txBox="1">
            <a:spLocks/>
          </p:cNvSpPr>
          <p:nvPr/>
        </p:nvSpPr>
        <p:spPr>
          <a:xfrm>
            <a:off x="2071670" y="1428736"/>
            <a:ext cx="5357850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（二）女性被侵犯的案件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1" name="右箭头 10"/>
          <p:cNvSpPr/>
          <p:nvPr/>
        </p:nvSpPr>
        <p:spPr>
          <a:xfrm>
            <a:off x="928662" y="2143116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1202" name="Picture 2" descr="F:\女子防身图片、案例\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736"/>
            <a:ext cx="4327192" cy="5072098"/>
          </a:xfrm>
          <a:prstGeom prst="rect">
            <a:avLst/>
          </a:prstGeom>
          <a:noFill/>
        </p:spPr>
      </p:pic>
      <p:pic>
        <p:nvPicPr>
          <p:cNvPr id="52226" name="Picture 2" descr="C:\Users\Lenovo-\Desktop\女子防身图片、案例\0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1428736"/>
            <a:ext cx="4429124" cy="50720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28728" y="2071678"/>
            <a:ext cx="6715172" cy="369332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l"/>
            <a:r>
              <a:rPr lang="en-US" altLang="zh-CN" sz="1800" dirty="0" smtClean="0">
                <a:latin typeface="+mj-ea"/>
                <a:cs typeface="+mn-cs"/>
              </a:rPr>
              <a:t>   </a:t>
            </a:r>
            <a:r>
              <a:rPr lang="en-US" altLang="zh-CN" sz="1800" dirty="0" smtClean="0">
                <a:solidFill>
                  <a:schemeClr val="bg2"/>
                </a:solidFill>
                <a:latin typeface="+mj-ea"/>
                <a:cs typeface="+mn-cs"/>
              </a:rPr>
              <a:t> </a:t>
            </a:r>
            <a:r>
              <a:rPr lang="zh-CN" altLang="en-US" sz="1800" dirty="0" smtClean="0">
                <a:solidFill>
                  <a:schemeClr val="bg2"/>
                </a:solidFill>
                <a:latin typeface="+mj-ea"/>
                <a:cs typeface="+mn-cs"/>
                <a:hlinkClick r:id="rId2" action="ppaction://hlinkfile"/>
              </a:rPr>
              <a:t>看视频</a:t>
            </a:r>
            <a:endParaRPr lang="zh-CN" altLang="en-US" sz="1800" dirty="0">
              <a:solidFill>
                <a:schemeClr val="bg2"/>
              </a:solidFill>
              <a:latin typeface="+mj-ea"/>
              <a:cs typeface="+mn-cs"/>
            </a:endParaRPr>
          </a:p>
        </p:txBody>
      </p:sp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428596" y="357166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369858" y="285729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357290" y="500042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女性被侵犯案例回放与分析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285720" y="142852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10" name="标题 1"/>
          <p:cNvSpPr txBox="1">
            <a:spLocks/>
          </p:cNvSpPr>
          <p:nvPr/>
        </p:nvSpPr>
        <p:spPr>
          <a:xfrm>
            <a:off x="1357290" y="4071942"/>
            <a:ext cx="6715172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9" name="标题 1"/>
          <p:cNvSpPr txBox="1">
            <a:spLocks/>
          </p:cNvSpPr>
          <p:nvPr/>
        </p:nvSpPr>
        <p:spPr>
          <a:xfrm>
            <a:off x="2071670" y="1428736"/>
            <a:ext cx="5357850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（二）女性被侵犯的案件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1" name="右箭头 10"/>
          <p:cNvSpPr/>
          <p:nvPr/>
        </p:nvSpPr>
        <p:spPr>
          <a:xfrm>
            <a:off x="928662" y="200024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标题 1"/>
          <p:cNvSpPr txBox="1">
            <a:spLocks/>
          </p:cNvSpPr>
          <p:nvPr/>
        </p:nvSpPr>
        <p:spPr>
          <a:xfrm>
            <a:off x="928662" y="2643182"/>
            <a:ext cx="3786214" cy="369331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zh-CN" altLang="en-US" u="sng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案例特点：犯罪嫌疑人</a:t>
            </a:r>
            <a:endParaRPr lang="en-US" altLang="zh-CN" u="sng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1.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单身汉居多；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2.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性格内向或怪异或变态；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3.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动机明确或不明确，一般不以杀人为目的；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4.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犯罪手段变化多端；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5.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有犯罪前科的较多；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6.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犯罪场所有隐蔽，有公共区域，不定。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</a:t>
            </a: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</a:t>
            </a: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</a:t>
            </a: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3" name="标题 1"/>
          <p:cNvSpPr txBox="1">
            <a:spLocks/>
          </p:cNvSpPr>
          <p:nvPr/>
        </p:nvSpPr>
        <p:spPr>
          <a:xfrm>
            <a:off x="4857720" y="2571744"/>
            <a:ext cx="4286280" cy="31393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zh-CN" altLang="en-US" u="sng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案例特点：受害女性</a:t>
            </a:r>
            <a:endParaRPr lang="en-US" altLang="zh-CN" u="sng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1.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单身出行；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2.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贪小便宜；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3.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穿着暴露性感；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4.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爱慕虚荣；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5.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钱财外露；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6.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爱面子，不敢呼救；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</a:t>
            </a: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7.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自我防卫能力差；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8.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法律意识淡薄，不报警。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428596" y="357166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369858" y="285729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357290" y="500042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女性被侵犯案例回放与分析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285720" y="142852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10" name="标题 1"/>
          <p:cNvSpPr txBox="1">
            <a:spLocks/>
          </p:cNvSpPr>
          <p:nvPr/>
        </p:nvSpPr>
        <p:spPr>
          <a:xfrm>
            <a:off x="1214414" y="3500438"/>
            <a:ext cx="6650603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9" name="标题 1"/>
          <p:cNvSpPr txBox="1">
            <a:spLocks/>
          </p:cNvSpPr>
          <p:nvPr/>
        </p:nvSpPr>
        <p:spPr>
          <a:xfrm>
            <a:off x="1928794" y="1428736"/>
            <a:ext cx="5357850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（一）女性防身的方法（防暴力犯罪）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2" name="标题 1"/>
          <p:cNvSpPr txBox="1">
            <a:spLocks/>
          </p:cNvSpPr>
          <p:nvPr/>
        </p:nvSpPr>
        <p:spPr>
          <a:xfrm>
            <a:off x="1000100" y="2786058"/>
            <a:ext cx="7358114" cy="70788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2</a:t>
            </a:r>
            <a:r>
              <a:rPr lang="zh-CN" altLang="en-US" sz="1600" dirty="0" smtClean="0"/>
              <a:t>，</a:t>
            </a:r>
            <a:r>
              <a:rPr lang="en-US" altLang="zh-CN" sz="1600" dirty="0" smtClean="0"/>
              <a:t> </a:t>
            </a:r>
            <a:r>
              <a:rPr lang="zh-CN" altLang="en-US" sz="1600" dirty="0" smtClean="0"/>
              <a:t>尽量不要单身外出，最好有同伴。如果外出，实时电话告诉家人或同学或朋友或亲密的人等自己的行踪，包括</a:t>
            </a:r>
            <a:r>
              <a:rPr lang="en-US" altLang="zh-CN" sz="1600" dirty="0" smtClean="0"/>
              <a:t> </a:t>
            </a:r>
            <a:r>
              <a:rPr lang="zh-CN" altLang="en-US" sz="1600" dirty="0" smtClean="0"/>
              <a:t>经过的地点、一起的人员、车号等。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5" name="标题 1"/>
          <p:cNvSpPr txBox="1">
            <a:spLocks/>
          </p:cNvSpPr>
          <p:nvPr/>
        </p:nvSpPr>
        <p:spPr>
          <a:xfrm>
            <a:off x="1000101" y="3643314"/>
            <a:ext cx="7358114" cy="70788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en-US" dirty="0" smtClean="0"/>
              <a:t>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3</a:t>
            </a:r>
            <a:r>
              <a:rPr lang="zh-CN" altLang="en-US" sz="1600" dirty="0" smtClean="0"/>
              <a:t>，随身不要携带大量现金或贵重物品，避免不法之徒产生歹意，招来杀身之祸。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6" name="七角星 25"/>
          <p:cNvSpPr/>
          <p:nvPr/>
        </p:nvSpPr>
        <p:spPr>
          <a:xfrm>
            <a:off x="785787" y="3500438"/>
            <a:ext cx="437116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标题 1"/>
          <p:cNvSpPr txBox="1">
            <a:spLocks/>
          </p:cNvSpPr>
          <p:nvPr/>
        </p:nvSpPr>
        <p:spPr>
          <a:xfrm>
            <a:off x="1000100" y="1928802"/>
            <a:ext cx="7358114" cy="70788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1 </a:t>
            </a:r>
            <a:r>
              <a:rPr lang="zh-CN" altLang="en-US" sz="1600" dirty="0" smtClean="0"/>
              <a:t>，出门在外要有警惕性</a:t>
            </a:r>
            <a:r>
              <a:rPr lang="en-US" altLang="zh-CN" sz="1600" dirty="0" smtClean="0"/>
              <a:t>,</a:t>
            </a:r>
            <a:r>
              <a:rPr lang="zh-CN" altLang="en-US" sz="1600" dirty="0" smtClean="0"/>
              <a:t>与陌生人保持一定距离，与熟悉人也应该有防范意识。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8" name="七角星 27"/>
          <p:cNvSpPr/>
          <p:nvPr/>
        </p:nvSpPr>
        <p:spPr>
          <a:xfrm>
            <a:off x="785786" y="1714488"/>
            <a:ext cx="428628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标题 1"/>
          <p:cNvSpPr txBox="1">
            <a:spLocks/>
          </p:cNvSpPr>
          <p:nvPr/>
        </p:nvSpPr>
        <p:spPr>
          <a:xfrm>
            <a:off x="1214414" y="5000636"/>
            <a:ext cx="6650603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3" name="七角星 12"/>
          <p:cNvSpPr/>
          <p:nvPr/>
        </p:nvSpPr>
        <p:spPr>
          <a:xfrm>
            <a:off x="785786" y="2643182"/>
            <a:ext cx="428628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Lenovo-\Desktop\女子防身图片、案例\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572009"/>
            <a:ext cx="3071834" cy="2285992"/>
          </a:xfrm>
          <a:prstGeom prst="rect">
            <a:avLst/>
          </a:prstGeom>
          <a:noFill/>
        </p:spPr>
      </p:pic>
      <p:pic>
        <p:nvPicPr>
          <p:cNvPr id="1028" name="Picture 4" descr="http://i04.pic.sogou.com/051491d58d4d96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4572009"/>
            <a:ext cx="3333754" cy="22859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428596" y="357166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369858" y="285729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357290" y="500042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女性被侵犯案例回放与分析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285720" y="142852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9" name="标题 1"/>
          <p:cNvSpPr txBox="1">
            <a:spLocks/>
          </p:cNvSpPr>
          <p:nvPr/>
        </p:nvSpPr>
        <p:spPr>
          <a:xfrm>
            <a:off x="1928794" y="1428736"/>
            <a:ext cx="5357850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（一）女性防身的方法（防暴力犯罪）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4" name="标题 1"/>
          <p:cNvSpPr txBox="1">
            <a:spLocks/>
          </p:cNvSpPr>
          <p:nvPr/>
        </p:nvSpPr>
        <p:spPr>
          <a:xfrm>
            <a:off x="1071538" y="2143116"/>
            <a:ext cx="6650603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5" name="标题 1"/>
          <p:cNvSpPr txBox="1">
            <a:spLocks/>
          </p:cNvSpPr>
          <p:nvPr/>
        </p:nvSpPr>
        <p:spPr>
          <a:xfrm>
            <a:off x="857225" y="2285992"/>
            <a:ext cx="7358114" cy="70788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en-US" dirty="0" smtClean="0"/>
              <a:t>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4</a:t>
            </a:r>
            <a:r>
              <a:rPr lang="zh-CN" altLang="en-US" sz="1600" dirty="0" smtClean="0"/>
              <a:t>，随身携带防身、比较尖锐的小物件，例如眉夹、剃眉刀等。一旦危险来临，危及生命时，小物件帮大忙。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6" name="七角星 15"/>
          <p:cNvSpPr/>
          <p:nvPr/>
        </p:nvSpPr>
        <p:spPr>
          <a:xfrm>
            <a:off x="642911" y="2143116"/>
            <a:ext cx="437116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标题 1"/>
          <p:cNvSpPr txBox="1">
            <a:spLocks/>
          </p:cNvSpPr>
          <p:nvPr/>
        </p:nvSpPr>
        <p:spPr>
          <a:xfrm>
            <a:off x="1071538" y="3000372"/>
            <a:ext cx="6650603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8" name="标题 1"/>
          <p:cNvSpPr txBox="1">
            <a:spLocks/>
          </p:cNvSpPr>
          <p:nvPr/>
        </p:nvSpPr>
        <p:spPr>
          <a:xfrm>
            <a:off x="857225" y="3143248"/>
            <a:ext cx="7358114" cy="70788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en-US" dirty="0" smtClean="0"/>
              <a:t>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5</a:t>
            </a:r>
            <a:r>
              <a:rPr lang="zh-CN" altLang="en-US" sz="1600" dirty="0" smtClean="0"/>
              <a:t>，不要在危险的环境中和有犯罪倾向的人发生争执，学会控制自己的情绪，不要任性。一旦对方受到你的刺激，失去理智，很容易发生激情杀人事件。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9" name="七角星 18"/>
          <p:cNvSpPr/>
          <p:nvPr/>
        </p:nvSpPr>
        <p:spPr>
          <a:xfrm>
            <a:off x="642911" y="3000372"/>
            <a:ext cx="437116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标题 1"/>
          <p:cNvSpPr txBox="1">
            <a:spLocks/>
          </p:cNvSpPr>
          <p:nvPr/>
        </p:nvSpPr>
        <p:spPr>
          <a:xfrm>
            <a:off x="1071538" y="3857628"/>
            <a:ext cx="6650603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2" name="标题 1"/>
          <p:cNvSpPr txBox="1">
            <a:spLocks/>
          </p:cNvSpPr>
          <p:nvPr/>
        </p:nvSpPr>
        <p:spPr>
          <a:xfrm>
            <a:off x="857225" y="4000504"/>
            <a:ext cx="7358114" cy="4616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en-US" dirty="0" smtClean="0"/>
              <a:t>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6</a:t>
            </a:r>
            <a:r>
              <a:rPr lang="zh-CN" altLang="en-US" sz="1600" dirty="0" smtClean="0"/>
              <a:t>，关键时候，女子防身技巧或防身术让您脱离险境。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3" name="七角星 22"/>
          <p:cNvSpPr/>
          <p:nvPr/>
        </p:nvSpPr>
        <p:spPr>
          <a:xfrm>
            <a:off x="642911" y="3857628"/>
            <a:ext cx="437116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218" name="Picture 2" descr="http://i03.pic.sogou.com/a30a5c0201990d9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4500570"/>
            <a:ext cx="2928958" cy="2357430"/>
          </a:xfrm>
          <a:prstGeom prst="rect">
            <a:avLst/>
          </a:prstGeom>
          <a:noFill/>
        </p:spPr>
      </p:pic>
      <p:pic>
        <p:nvPicPr>
          <p:cNvPr id="9220" name="Picture 4" descr="http://i04.pic.sogou.com/a867ebc0764dd37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4500570"/>
            <a:ext cx="3071834" cy="23574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428596" y="357166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369858" y="285729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357290" y="500042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女性被侵犯案例回放与分析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285720" y="142852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10" name="标题 1"/>
          <p:cNvSpPr txBox="1">
            <a:spLocks/>
          </p:cNvSpPr>
          <p:nvPr/>
        </p:nvSpPr>
        <p:spPr>
          <a:xfrm>
            <a:off x="1214414" y="3500438"/>
            <a:ext cx="6650603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9" name="标题 1"/>
          <p:cNvSpPr txBox="1">
            <a:spLocks/>
          </p:cNvSpPr>
          <p:nvPr/>
        </p:nvSpPr>
        <p:spPr>
          <a:xfrm>
            <a:off x="1928794" y="1428736"/>
            <a:ext cx="6072230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（二）女性防身的方法（防一般违法与犯罪）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2" name="标题 1"/>
          <p:cNvSpPr txBox="1">
            <a:spLocks/>
          </p:cNvSpPr>
          <p:nvPr/>
        </p:nvSpPr>
        <p:spPr>
          <a:xfrm>
            <a:off x="1000100" y="3071810"/>
            <a:ext cx="7358114" cy="4616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2</a:t>
            </a:r>
            <a:r>
              <a:rPr lang="zh-CN" altLang="en-US" sz="1600" dirty="0" smtClean="0"/>
              <a:t>，不和陌生人搭讪，不贪图便宜，出行坐正规车，有一定的警惕性。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3" name="七角星 12"/>
          <p:cNvSpPr/>
          <p:nvPr/>
        </p:nvSpPr>
        <p:spPr>
          <a:xfrm>
            <a:off x="785786" y="2928934"/>
            <a:ext cx="428628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5" name="标题 1"/>
          <p:cNvSpPr txBox="1">
            <a:spLocks/>
          </p:cNvSpPr>
          <p:nvPr/>
        </p:nvSpPr>
        <p:spPr>
          <a:xfrm>
            <a:off x="1000101" y="3643314"/>
            <a:ext cx="7358114" cy="4616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en-US" dirty="0" smtClean="0"/>
              <a:t>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3</a:t>
            </a:r>
            <a:r>
              <a:rPr lang="zh-CN" altLang="en-US" sz="1600" dirty="0" smtClean="0"/>
              <a:t>，穿着得体，不暴露，不妖艳，身上的贵重首饰或服饰不宜多。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6" name="七角星 25"/>
          <p:cNvSpPr/>
          <p:nvPr/>
        </p:nvSpPr>
        <p:spPr>
          <a:xfrm>
            <a:off x="785787" y="3500438"/>
            <a:ext cx="437116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标题 1"/>
          <p:cNvSpPr txBox="1">
            <a:spLocks/>
          </p:cNvSpPr>
          <p:nvPr/>
        </p:nvSpPr>
        <p:spPr>
          <a:xfrm>
            <a:off x="1000100" y="2285992"/>
            <a:ext cx="7358114" cy="70788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1 </a:t>
            </a:r>
            <a:r>
              <a:rPr lang="zh-CN" altLang="en-US" sz="1600" dirty="0" smtClean="0"/>
              <a:t>， 尽量不要单身外出，最好有同伴。如果外出，实时电话告诉家人或同学或朋友等亲密的人自己的行踪，包括</a:t>
            </a:r>
            <a:r>
              <a:rPr lang="en-US" altLang="zh-CN" sz="1600" dirty="0" smtClean="0"/>
              <a:t> </a:t>
            </a:r>
            <a:r>
              <a:rPr lang="zh-CN" altLang="en-US" sz="1600" dirty="0" smtClean="0"/>
              <a:t>经过的地点、一起的人员、车号等。</a:t>
            </a:r>
            <a:r>
              <a:rPr lang="en-US" altLang="zh-CN" sz="1600" dirty="0" smtClean="0"/>
              <a:t> 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8" name="七角星 27"/>
          <p:cNvSpPr/>
          <p:nvPr/>
        </p:nvSpPr>
        <p:spPr>
          <a:xfrm>
            <a:off x="785786" y="2071678"/>
            <a:ext cx="428628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标题 1"/>
          <p:cNvSpPr txBox="1">
            <a:spLocks/>
          </p:cNvSpPr>
          <p:nvPr/>
        </p:nvSpPr>
        <p:spPr>
          <a:xfrm>
            <a:off x="1214414" y="5715016"/>
            <a:ext cx="6650603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pic>
        <p:nvPicPr>
          <p:cNvPr id="18" name="Picture 2" descr="http://i01.pic.sogou.com/acf5d5872c94cb8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214818"/>
            <a:ext cx="3086102" cy="2285992"/>
          </a:xfrm>
          <a:prstGeom prst="rect">
            <a:avLst/>
          </a:prstGeom>
          <a:noFill/>
        </p:spPr>
      </p:pic>
      <p:pic>
        <p:nvPicPr>
          <p:cNvPr id="19" name="Picture 4" descr="http://i03.pic.sogou.com/c9e51f6010545b6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4214818"/>
            <a:ext cx="2786082" cy="22859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428596" y="357166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369858" y="285729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357290" y="500042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女性被侵犯案例回放与分析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285720" y="142852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9" name="标题 1"/>
          <p:cNvSpPr txBox="1">
            <a:spLocks/>
          </p:cNvSpPr>
          <p:nvPr/>
        </p:nvSpPr>
        <p:spPr>
          <a:xfrm>
            <a:off x="1928794" y="1428736"/>
            <a:ext cx="6072230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（二）女性防身的方法（防一般违法与犯罪）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7" name="标题 1"/>
          <p:cNvSpPr txBox="1">
            <a:spLocks/>
          </p:cNvSpPr>
          <p:nvPr/>
        </p:nvSpPr>
        <p:spPr>
          <a:xfrm>
            <a:off x="928662" y="4143380"/>
            <a:ext cx="7358114" cy="4616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</a:t>
            </a:r>
            <a:r>
              <a:rPr lang="en-US" sz="1600" dirty="0" smtClean="0"/>
              <a:t>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6</a:t>
            </a:r>
            <a:r>
              <a:rPr lang="zh-CN" altLang="en-US" sz="1600" dirty="0" smtClean="0"/>
              <a:t>，动之以情，晓之以理的劝说罪犯，最终放弃对你的侵害是最智慧的方法。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8" name="七角星 27"/>
          <p:cNvSpPr/>
          <p:nvPr/>
        </p:nvSpPr>
        <p:spPr>
          <a:xfrm>
            <a:off x="714348" y="3929066"/>
            <a:ext cx="428628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标题 1"/>
          <p:cNvSpPr txBox="1">
            <a:spLocks/>
          </p:cNvSpPr>
          <p:nvPr/>
        </p:nvSpPr>
        <p:spPr>
          <a:xfrm>
            <a:off x="1285852" y="4857760"/>
            <a:ext cx="6715172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5" name="标题 1"/>
          <p:cNvSpPr txBox="1">
            <a:spLocks/>
          </p:cNvSpPr>
          <p:nvPr/>
        </p:nvSpPr>
        <p:spPr>
          <a:xfrm>
            <a:off x="928662" y="4786323"/>
            <a:ext cx="7358114" cy="95410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en-US" dirty="0" smtClean="0"/>
              <a:t>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7</a:t>
            </a:r>
            <a:r>
              <a:rPr lang="zh-CN" altLang="en-US" sz="1600" dirty="0" smtClean="0"/>
              <a:t>，遇见任何形式的犯罪，请你立刻报警。让罪犯及时得到惩罚，让他无胆量和邪念再作恶。 </a:t>
            </a:r>
            <a:endParaRPr lang="zh-CN" altLang="en-US" sz="1600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lvl="0">
              <a:spcBef>
                <a:spcPct val="0"/>
              </a:spcBef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6" name="七角星 15"/>
          <p:cNvSpPr/>
          <p:nvPr/>
        </p:nvSpPr>
        <p:spPr>
          <a:xfrm>
            <a:off x="714348" y="4572008"/>
            <a:ext cx="500066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标题 1"/>
          <p:cNvSpPr txBox="1">
            <a:spLocks/>
          </p:cNvSpPr>
          <p:nvPr/>
        </p:nvSpPr>
        <p:spPr>
          <a:xfrm>
            <a:off x="1142976" y="3357562"/>
            <a:ext cx="6650603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8" name="标题 1"/>
          <p:cNvSpPr txBox="1">
            <a:spLocks/>
          </p:cNvSpPr>
          <p:nvPr/>
        </p:nvSpPr>
        <p:spPr>
          <a:xfrm>
            <a:off x="928663" y="3500438"/>
            <a:ext cx="7358114" cy="4616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5</a:t>
            </a:r>
            <a:r>
              <a:rPr lang="zh-CN" altLang="en-US" sz="1600" dirty="0" smtClean="0"/>
              <a:t>，公共场合遇见侵犯要大声呼救；隐蔽或封闭的环境里见机行事。</a:t>
            </a:r>
            <a:r>
              <a:rPr lang="en-US" altLang="zh-CN" sz="1600" dirty="0" smtClean="0"/>
              <a:t> </a:t>
            </a:r>
            <a:r>
              <a:rPr lang="zh-CN" altLang="en-US" sz="1600" dirty="0" smtClean="0"/>
              <a:t> 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0" name="标题 1"/>
          <p:cNvSpPr txBox="1">
            <a:spLocks/>
          </p:cNvSpPr>
          <p:nvPr/>
        </p:nvSpPr>
        <p:spPr>
          <a:xfrm>
            <a:off x="1142976" y="2357430"/>
            <a:ext cx="6650602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1" name="标题 1"/>
          <p:cNvSpPr txBox="1">
            <a:spLocks/>
          </p:cNvSpPr>
          <p:nvPr/>
        </p:nvSpPr>
        <p:spPr>
          <a:xfrm>
            <a:off x="928662" y="2500306"/>
            <a:ext cx="7358113" cy="95410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en-US" dirty="0" smtClean="0"/>
              <a:t> </a:t>
            </a:r>
            <a:r>
              <a:rPr lang="zh-CN" altLang="en-US" sz="1600" dirty="0" smtClean="0"/>
              <a:t>方法</a:t>
            </a:r>
            <a:r>
              <a:rPr lang="en-US" altLang="zh-CN" sz="1600" dirty="0" smtClean="0"/>
              <a:t>4</a:t>
            </a:r>
            <a:r>
              <a:rPr lang="zh-CN" altLang="en-US" sz="1600" dirty="0" smtClean="0"/>
              <a:t>，遇见强行拖拽，会用解脱术（防身技巧）逃跑，必要时，对罪犯要害下狠手。 </a:t>
            </a:r>
            <a:endParaRPr lang="zh-CN" altLang="en-US" sz="1600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lvl="0">
              <a:spcBef>
                <a:spcPct val="0"/>
              </a:spcBef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2" name="七角星 21"/>
          <p:cNvSpPr/>
          <p:nvPr/>
        </p:nvSpPr>
        <p:spPr>
          <a:xfrm>
            <a:off x="714348" y="2357429"/>
            <a:ext cx="437116" cy="486747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七角星 18"/>
          <p:cNvSpPr/>
          <p:nvPr/>
        </p:nvSpPr>
        <p:spPr>
          <a:xfrm>
            <a:off x="714349" y="3357562"/>
            <a:ext cx="437116" cy="500066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4" descr="4809028b0a7196152281_副本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285860"/>
            <a:ext cx="5786478" cy="4959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0"/>
          <p:cNvSpPr>
            <a:spLocks noChangeArrowheads="1"/>
          </p:cNvSpPr>
          <p:nvPr/>
        </p:nvSpPr>
        <p:spPr bwMode="gray">
          <a:xfrm>
            <a:off x="428596" y="500034"/>
            <a:ext cx="5143536" cy="8175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>
                  <a:gamma/>
                  <a:tint val="27451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 dirty="0">
              <a:solidFill>
                <a:srgbClr val="FFFF00"/>
              </a:solidFill>
              <a:latin typeface="Arial" charset="0"/>
              <a:ea typeface="宋体" charset="-122"/>
            </a:endParaRPr>
          </a:p>
        </p:txBody>
      </p:sp>
      <p:sp>
        <p:nvSpPr>
          <p:cNvPr id="9" name="AutoShape 41"/>
          <p:cNvSpPr>
            <a:spLocks noChangeArrowheads="1"/>
          </p:cNvSpPr>
          <p:nvPr/>
        </p:nvSpPr>
        <p:spPr bwMode="gray">
          <a:xfrm>
            <a:off x="369858" y="357159"/>
            <a:ext cx="990600" cy="1012825"/>
          </a:xfrm>
          <a:prstGeom prst="diamond">
            <a:avLst/>
          </a:prstGeom>
          <a:solidFill>
            <a:schemeClr val="hlink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1428728" y="357166"/>
            <a:ext cx="388461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0" hangingPunct="0"/>
            <a:r>
              <a:rPr lang="zh-CN" altLang="en-US" sz="2400" b="1" dirty="0">
                <a:solidFill>
                  <a:schemeClr val="bg2"/>
                </a:solidFill>
                <a:latin typeface="Arial" pitchFamily="34" charset="0"/>
                <a:ea typeface="宋体" pitchFamily="2" charset="-122"/>
              </a:rPr>
              <a:t> </a:t>
            </a:r>
          </a:p>
          <a:p>
            <a:pPr marL="342900" indent="-342900" algn="ctr" eaLnBrk="0" hangingPunct="0"/>
            <a:r>
              <a:rPr lang="zh-CN" altLang="en-US" sz="2400" b="1" dirty="0">
                <a:solidFill>
                  <a:schemeClr val="bg2"/>
                </a:solidFill>
                <a:latin typeface="Arial" pitchFamily="34" charset="0"/>
                <a:ea typeface="宋体" pitchFamily="2" charset="-122"/>
              </a:rPr>
              <a:t> </a:t>
            </a:r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女性防身技巧与演练</a:t>
            </a:r>
            <a:endParaRPr lang="zh-CN" altLang="en-US" sz="2400" b="1" dirty="0">
              <a:latin typeface="Arial" pitchFamily="34" charset="0"/>
              <a:ea typeface="宋体" pitchFamily="2" charset="-122"/>
            </a:endParaRPr>
          </a:p>
          <a:p>
            <a:pPr marL="342900" indent="-342900" algn="ctr" eaLnBrk="0" hangingPunct="0"/>
            <a:r>
              <a:rPr lang="en-GB" altLang="zh-CN" b="1" dirty="0">
                <a:latin typeface="Arial" pitchFamily="34" charset="0"/>
                <a:ea typeface="宋体" pitchFamily="2" charset="-122"/>
              </a:rPr>
              <a:t> </a:t>
            </a:r>
            <a:r>
              <a:rPr lang="zh-CN" altLang="en-US" dirty="0">
                <a:solidFill>
                  <a:schemeClr val="bg2"/>
                </a:solidFill>
                <a:latin typeface="Arial" pitchFamily="34" charset="0"/>
                <a:ea typeface="宋体" pitchFamily="2" charset="-122"/>
              </a:rPr>
              <a:t> </a:t>
            </a:r>
            <a:endParaRPr lang="en-US" altLang="zh-CN" dirty="0">
              <a:solidFill>
                <a:schemeClr val="bg2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1" name="Text Box 38"/>
          <p:cNvSpPr txBox="1">
            <a:spLocks noChangeArrowheads="1"/>
          </p:cNvSpPr>
          <p:nvPr/>
        </p:nvSpPr>
        <p:spPr bwMode="auto">
          <a:xfrm>
            <a:off x="357158" y="214290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 smtClean="0">
                <a:latin typeface="Arial" pitchFamily="34" charset="0"/>
                <a:ea typeface="宋体" pitchFamily="2" charset="-122"/>
              </a:rPr>
              <a:t>二</a:t>
            </a:r>
            <a:endParaRPr lang="zh-CN" altLang="en-US" sz="28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3" name="标题 1"/>
          <p:cNvSpPr txBox="1">
            <a:spLocks/>
          </p:cNvSpPr>
          <p:nvPr/>
        </p:nvSpPr>
        <p:spPr>
          <a:xfrm>
            <a:off x="1142976" y="2214554"/>
            <a:ext cx="7215238" cy="73866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 </a:t>
            </a:r>
            <a:r>
              <a:rPr lang="zh-CN" altLang="en-US" dirty="0" smtClean="0"/>
              <a:t>方法</a:t>
            </a:r>
            <a:r>
              <a:rPr lang="en-US" altLang="zh-CN" dirty="0" smtClean="0"/>
              <a:t>1 </a:t>
            </a:r>
            <a:r>
              <a:rPr lang="zh-CN" altLang="en-US" dirty="0" smtClean="0"/>
              <a:t>，</a:t>
            </a:r>
            <a:r>
              <a:rPr lang="en-US" altLang="zh-CN" dirty="0" smtClean="0"/>
              <a:t> </a:t>
            </a:r>
            <a:r>
              <a:rPr lang="zh-CN" altLang="en-US" dirty="0" smtClean="0"/>
              <a:t>利用首饰、高跟鞋、眉笔、眉刀等利器或尖锐的物品进行自卫。（演练）</a:t>
            </a:r>
            <a:endParaRPr kumimoji="0" lang="zh-CN" alt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4" name="七角星 13"/>
          <p:cNvSpPr/>
          <p:nvPr/>
        </p:nvSpPr>
        <p:spPr>
          <a:xfrm>
            <a:off x="928662" y="2071678"/>
            <a:ext cx="428628" cy="500066"/>
          </a:xfrm>
          <a:prstGeom prst="star7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5" name="标题 1"/>
          <p:cNvSpPr txBox="1">
            <a:spLocks/>
          </p:cNvSpPr>
          <p:nvPr/>
        </p:nvSpPr>
        <p:spPr>
          <a:xfrm>
            <a:off x="1214414" y="3429000"/>
            <a:ext cx="7215238" cy="4616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zh-CN" altLang="en-US" dirty="0" smtClean="0"/>
              <a:t>方法</a:t>
            </a:r>
            <a:r>
              <a:rPr lang="en-US" altLang="zh-CN" dirty="0" smtClean="0"/>
              <a:t>2</a:t>
            </a:r>
            <a:r>
              <a:rPr lang="zh-CN" altLang="en-US" dirty="0" smtClean="0"/>
              <a:t>，被抓握手臂时的逃解脱方法。（演练）</a:t>
            </a:r>
            <a:endParaRPr kumimoji="0" lang="zh-CN" alt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6" name="七角星 15"/>
          <p:cNvSpPr/>
          <p:nvPr/>
        </p:nvSpPr>
        <p:spPr>
          <a:xfrm>
            <a:off x="1000100" y="3286124"/>
            <a:ext cx="428628" cy="500066"/>
          </a:xfrm>
          <a:prstGeom prst="star7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7" name="标题 1"/>
          <p:cNvSpPr txBox="1">
            <a:spLocks/>
          </p:cNvSpPr>
          <p:nvPr/>
        </p:nvSpPr>
        <p:spPr>
          <a:xfrm>
            <a:off x="1142976" y="4429132"/>
            <a:ext cx="7215238" cy="4616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zh-CN" altLang="en-US" dirty="0" smtClean="0"/>
              <a:t>方法</a:t>
            </a:r>
            <a:r>
              <a:rPr lang="en-US" altLang="zh-CN" dirty="0" smtClean="0"/>
              <a:t>3</a:t>
            </a:r>
            <a:r>
              <a:rPr lang="zh-CN" altLang="en-US" dirty="0" smtClean="0"/>
              <a:t>，被掐脖时的解脱方法。（演练）</a:t>
            </a:r>
            <a:endParaRPr kumimoji="0" lang="zh-CN" alt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8" name="七角星 17"/>
          <p:cNvSpPr/>
          <p:nvPr/>
        </p:nvSpPr>
        <p:spPr>
          <a:xfrm>
            <a:off x="1000100" y="4286256"/>
            <a:ext cx="428628" cy="500066"/>
          </a:xfrm>
          <a:prstGeom prst="star7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2" name="标题 1"/>
          <p:cNvSpPr txBox="1">
            <a:spLocks/>
          </p:cNvSpPr>
          <p:nvPr/>
        </p:nvSpPr>
        <p:spPr>
          <a:xfrm>
            <a:off x="1214414" y="5357826"/>
            <a:ext cx="7215238" cy="4616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</a:t>
            </a:r>
            <a:r>
              <a:rPr lang="zh-CN" altLang="en-US" dirty="0" smtClean="0"/>
              <a:t>方法</a:t>
            </a:r>
            <a:r>
              <a:rPr lang="en-US" altLang="zh-CN" dirty="0" smtClean="0"/>
              <a:t>4</a:t>
            </a:r>
            <a:r>
              <a:rPr lang="zh-CN" altLang="en-US" dirty="0" smtClean="0"/>
              <a:t>，被从后面搂抱的解脱方法。（演练）</a:t>
            </a:r>
            <a:endParaRPr kumimoji="0" lang="zh-CN" alt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9" name="七角星 18"/>
          <p:cNvSpPr/>
          <p:nvPr/>
        </p:nvSpPr>
        <p:spPr>
          <a:xfrm>
            <a:off x="1000100" y="5214950"/>
            <a:ext cx="428628" cy="500066"/>
          </a:xfrm>
          <a:prstGeom prst="star7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335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 txBox="1">
            <a:spLocks/>
          </p:cNvSpPr>
          <p:nvPr/>
        </p:nvSpPr>
        <p:spPr>
          <a:xfrm>
            <a:off x="1142976" y="2214554"/>
            <a:ext cx="5929354" cy="83099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 </a:t>
            </a:r>
            <a:r>
              <a:rPr lang="zh-CN" altLang="en-US" sz="2400" dirty="0" smtClean="0"/>
              <a:t>“一掌一拳一膝一腿”统称女性防身术基本技术“四个一”。</a:t>
            </a:r>
            <a:endParaRPr kumimoji="0" lang="zh-CN" alt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4" name="七角星 13"/>
          <p:cNvSpPr/>
          <p:nvPr/>
        </p:nvSpPr>
        <p:spPr>
          <a:xfrm>
            <a:off x="928662" y="2071678"/>
            <a:ext cx="428628" cy="500066"/>
          </a:xfrm>
          <a:prstGeom prst="star7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0" name="AutoShape 35"/>
          <p:cNvSpPr>
            <a:spLocks noChangeArrowheads="1"/>
          </p:cNvSpPr>
          <p:nvPr/>
        </p:nvSpPr>
        <p:spPr bwMode="gray">
          <a:xfrm>
            <a:off x="428596" y="500042"/>
            <a:ext cx="5214974" cy="79533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3">
                  <a:lumMod val="75000"/>
                  <a:shade val="30000"/>
                  <a:satMod val="115000"/>
                </a:schemeClr>
              </a:gs>
              <a:gs pos="50000">
                <a:schemeClr val="accent3">
                  <a:lumMod val="75000"/>
                  <a:shade val="67500"/>
                  <a:satMod val="115000"/>
                </a:schemeClr>
              </a:gs>
              <a:gs pos="100000">
                <a:schemeClr val="accent3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21" name="AutoShape 36"/>
          <p:cNvSpPr>
            <a:spLocks noChangeArrowheads="1"/>
          </p:cNvSpPr>
          <p:nvPr/>
        </p:nvSpPr>
        <p:spPr bwMode="gray">
          <a:xfrm>
            <a:off x="369858" y="428605"/>
            <a:ext cx="914400" cy="990600"/>
          </a:xfrm>
          <a:prstGeom prst="diamond">
            <a:avLst/>
          </a:prstGeom>
          <a:solidFill>
            <a:schemeClr val="accent4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 dirty="0">
              <a:solidFill>
                <a:schemeClr val="accent3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2" name="Text Box 37"/>
          <p:cNvSpPr txBox="1">
            <a:spLocks noChangeArrowheads="1"/>
          </p:cNvSpPr>
          <p:nvPr/>
        </p:nvSpPr>
        <p:spPr bwMode="auto">
          <a:xfrm>
            <a:off x="1285852" y="714356"/>
            <a:ext cx="43577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女性防身术“四个一”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285720" y="285728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 smtClean="0">
                <a:latin typeface="Arial" pitchFamily="34" charset="0"/>
                <a:ea typeface="宋体" pitchFamily="2" charset="-122"/>
              </a:rPr>
              <a:t>三</a:t>
            </a:r>
            <a:endParaRPr lang="zh-CN" altLang="en-US" sz="2800" b="1" dirty="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335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 rot="21382622">
            <a:off x="569818" y="590620"/>
            <a:ext cx="8001057" cy="5823462"/>
            <a:chOff x="0" y="182396"/>
            <a:chExt cx="8665403" cy="6400150"/>
          </a:xfrm>
        </p:grpSpPr>
        <p:sp>
          <p:nvSpPr>
            <p:cNvPr id="4" name="环形箭头 3"/>
            <p:cNvSpPr/>
            <p:nvPr/>
          </p:nvSpPr>
          <p:spPr>
            <a:xfrm>
              <a:off x="2621315" y="1176275"/>
              <a:ext cx="3494144" cy="2765121"/>
            </a:xfrm>
            <a:prstGeom prst="circular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 b="1">
                <a:solidFill>
                  <a:schemeClr val="bg1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5" name="环形箭头 4"/>
            <p:cNvSpPr/>
            <p:nvPr/>
          </p:nvSpPr>
          <p:spPr>
            <a:xfrm rot="10800000">
              <a:off x="2702099" y="2592058"/>
              <a:ext cx="3509813" cy="2765121"/>
            </a:xfrm>
            <a:prstGeom prst="circular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 b="1" kern="100">
                  <a:solidFill>
                    <a:schemeClr val="bg1"/>
                  </a:solidFill>
                  <a:effectLst/>
                  <a:latin typeface="黑体" pitchFamily="49" charset="-122"/>
                  <a:ea typeface="黑体" pitchFamily="49" charset="-122"/>
                  <a:cs typeface="Times New Roman"/>
                </a:rPr>
                <a:t> </a:t>
              </a:r>
              <a:endParaRPr lang="zh-CN" sz="1050" b="1" kern="100">
                <a:solidFill>
                  <a:schemeClr val="bg1"/>
                </a:solidFill>
                <a:effectLst/>
                <a:latin typeface="黑体" pitchFamily="49" charset="-122"/>
                <a:ea typeface="黑体" pitchFamily="49" charset="-122"/>
                <a:cs typeface="Times New Roman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2973862" y="1985299"/>
              <a:ext cx="2966289" cy="253469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zh-CN" altLang="en-US" sz="2000" b="1" dirty="0" smtClean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</a:rPr>
                <a:t>女子防身术</a:t>
              </a:r>
              <a:endParaRPr lang="en-US" altLang="zh-CN" sz="20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endParaRPr>
            </a:p>
            <a:p>
              <a:pPr algn="ctr"/>
              <a:r>
                <a:rPr lang="zh-CN" altLang="en-US" sz="2000" b="1" dirty="0" smtClean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</a:rPr>
                <a:t>一、狠 </a:t>
              </a:r>
              <a:endParaRPr lang="en-US" altLang="zh-CN" sz="20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endParaRPr>
            </a:p>
            <a:p>
              <a:pPr algn="ctr"/>
              <a:r>
                <a:rPr lang="zh-CN" altLang="en-US" sz="2000" b="1" dirty="0" smtClean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</a:rPr>
                <a:t>二、毒</a:t>
              </a:r>
              <a:endParaRPr lang="en-US" altLang="zh-CN" sz="20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endParaRPr>
            </a:p>
            <a:p>
              <a:pPr algn="ctr"/>
              <a:r>
                <a:rPr lang="zh-CN" altLang="en-US" sz="2000" b="1" dirty="0" smtClean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</a:rPr>
                <a:t>  三、功夫</a:t>
              </a:r>
              <a:endParaRPr lang="en-US" altLang="zh-CN" sz="20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8" name="右箭头 7"/>
            <p:cNvSpPr/>
            <p:nvPr/>
          </p:nvSpPr>
          <p:spPr>
            <a:xfrm rot="20043599">
              <a:off x="523097" y="4430120"/>
              <a:ext cx="2410799" cy="117516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zh-CN" altLang="en-US" b="1" dirty="0" smtClean="0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       摔、拿</a:t>
              </a:r>
              <a:endParaRPr lang="zh-CN" altLang="en-US" b="1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0" y="272534"/>
              <a:ext cx="184731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zh-CN" sz="18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黑体" pitchFamily="49" charset="-122"/>
                <a:ea typeface="黑体" pitchFamily="49" charset="-122"/>
                <a:cs typeface="宋体" pitchFamily="2" charset="-122"/>
              </a:endParaRPr>
            </a:p>
          </p:txBody>
        </p:sp>
        <p:sp>
          <p:nvSpPr>
            <p:cNvPr id="13" name="右箭头 12"/>
            <p:cNvSpPr/>
            <p:nvPr/>
          </p:nvSpPr>
          <p:spPr>
            <a:xfrm rot="2429585">
              <a:off x="594302" y="967043"/>
              <a:ext cx="2335449" cy="117516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zh-CN" altLang="en-US" b="1" dirty="0" smtClean="0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踢、打</a:t>
              </a:r>
              <a:endParaRPr lang="zh-CN" altLang="en-US" b="1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75854" y="1378342"/>
              <a:ext cx="8280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latin typeface="黑体" pitchFamily="49" charset="-122"/>
                  <a:ea typeface="黑体" pitchFamily="49" charset="-122"/>
                </a:rPr>
                <a:t>暴力</a:t>
              </a:r>
              <a:endParaRPr lang="zh-CN" altLang="en-US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042960" y="4817495"/>
              <a:ext cx="8280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latin typeface="黑体" pitchFamily="49" charset="-122"/>
                  <a:ea typeface="黑体" pitchFamily="49" charset="-122"/>
                </a:rPr>
                <a:t>侵害</a:t>
              </a:r>
              <a:endParaRPr lang="zh-CN" altLang="en-US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 rot="18856385">
              <a:off x="314678" y="411776"/>
              <a:ext cx="8280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速度</a:t>
              </a:r>
              <a:endParaRPr lang="zh-CN" altLang="en-US" b="1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 rot="3857744">
              <a:off x="115939" y="5461249"/>
              <a:ext cx="828092" cy="399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力量</a:t>
              </a:r>
              <a:endParaRPr lang="zh-CN" altLang="en-US" b="1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20" name="左箭头 19"/>
            <p:cNvSpPr/>
            <p:nvPr/>
          </p:nvSpPr>
          <p:spPr>
            <a:xfrm rot="19607113">
              <a:off x="5918897" y="1185482"/>
              <a:ext cx="2439078" cy="114362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 smtClean="0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戳、掰</a:t>
              </a:r>
              <a:endParaRPr lang="zh-CN" altLang="en-US" b="1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21" name="左箭头 20"/>
            <p:cNvSpPr/>
            <p:nvPr/>
          </p:nvSpPr>
          <p:spPr>
            <a:xfrm rot="2159895">
              <a:off x="5758703" y="4705568"/>
              <a:ext cx="2439078" cy="114362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rot="3568658">
              <a:off x="7964010" y="863895"/>
              <a:ext cx="10334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灵活性</a:t>
              </a:r>
              <a:endParaRPr lang="zh-CN" altLang="en-US" b="1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rot="18444777">
              <a:off x="7748458" y="5861302"/>
              <a:ext cx="1073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准确性</a:t>
              </a:r>
              <a:endParaRPr lang="zh-CN" altLang="en-US" b="1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217378">
              <a:off x="1869122" y="5661248"/>
              <a:ext cx="4998530" cy="608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dirty="0" smtClean="0">
                  <a:solidFill>
                    <a:schemeClr val="bg1"/>
                  </a:solidFill>
                </a:rPr>
                <a:t>注：防身术必须经过专业的训练，才能达到一定的防身效果</a:t>
              </a:r>
              <a:r>
                <a:rPr lang="zh-CN" altLang="en-US" sz="1600" dirty="0" smtClean="0">
                  <a:solidFill>
                    <a:schemeClr val="bg1"/>
                  </a:solidFill>
                </a:rPr>
                <a:t>。（</a:t>
              </a:r>
              <a:r>
                <a:rPr lang="zh-CN" altLang="en-US" sz="1600" dirty="0" smtClean="0">
                  <a:solidFill>
                    <a:schemeClr val="bg1"/>
                  </a:solidFill>
                  <a:hlinkClick r:id="rId2" action="ppaction://hlinkfile"/>
                </a:rPr>
                <a:t>看视频</a:t>
              </a:r>
              <a:r>
                <a:rPr lang="zh-CN" altLang="en-US" sz="1600" dirty="0" smtClean="0">
                  <a:solidFill>
                    <a:schemeClr val="bg1"/>
                  </a:solidFill>
                </a:rPr>
                <a:t>）</a:t>
              </a:r>
              <a:endParaRPr lang="zh-CN" alt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矩形 18"/>
          <p:cNvSpPr/>
          <p:nvPr/>
        </p:nvSpPr>
        <p:spPr>
          <a:xfrm rot="2030847">
            <a:off x="6655756" y="4982011"/>
            <a:ext cx="10715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顶、折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08793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主要内容</a:t>
            </a:r>
            <a:endParaRPr lang="zh-CN" altLang="en-US" dirty="0"/>
          </a:p>
        </p:txBody>
      </p:sp>
      <p:sp>
        <p:nvSpPr>
          <p:cNvPr id="5" name="AutoShape 35"/>
          <p:cNvSpPr>
            <a:spLocks noChangeArrowheads="1"/>
          </p:cNvSpPr>
          <p:nvPr/>
        </p:nvSpPr>
        <p:spPr bwMode="gray">
          <a:xfrm>
            <a:off x="2428860" y="2357430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6" name="AutoShape 36"/>
          <p:cNvSpPr>
            <a:spLocks noChangeArrowheads="1"/>
          </p:cNvSpPr>
          <p:nvPr/>
        </p:nvSpPr>
        <p:spPr bwMode="gray">
          <a:xfrm>
            <a:off x="2370122" y="2285993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7"/>
          <p:cNvSpPr txBox="1">
            <a:spLocks noChangeArrowheads="1"/>
          </p:cNvSpPr>
          <p:nvPr/>
        </p:nvSpPr>
        <p:spPr bwMode="auto">
          <a:xfrm>
            <a:off x="3286116" y="2571744"/>
            <a:ext cx="43577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有关伤害女性案例回放与分析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8" name="AutoShape 40"/>
          <p:cNvSpPr>
            <a:spLocks noChangeArrowheads="1"/>
          </p:cNvSpPr>
          <p:nvPr/>
        </p:nvSpPr>
        <p:spPr bwMode="gray">
          <a:xfrm>
            <a:off x="2428860" y="3500438"/>
            <a:ext cx="5214974" cy="8175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>
                  <a:gamma/>
                  <a:tint val="27451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 dirty="0">
              <a:solidFill>
                <a:srgbClr val="FFFF00"/>
              </a:solidFill>
              <a:latin typeface="Arial" charset="0"/>
              <a:ea typeface="宋体" charset="-122"/>
            </a:endParaRPr>
          </a:p>
        </p:txBody>
      </p:sp>
      <p:sp>
        <p:nvSpPr>
          <p:cNvPr id="9" name="AutoShape 41"/>
          <p:cNvSpPr>
            <a:spLocks noChangeArrowheads="1"/>
          </p:cNvSpPr>
          <p:nvPr/>
        </p:nvSpPr>
        <p:spPr bwMode="gray">
          <a:xfrm>
            <a:off x="2370122" y="3357555"/>
            <a:ext cx="1004358" cy="1012825"/>
          </a:xfrm>
          <a:prstGeom prst="diamond">
            <a:avLst/>
          </a:prstGeom>
          <a:solidFill>
            <a:schemeClr val="hlink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3428991" y="3357562"/>
            <a:ext cx="393856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>
                <a:solidFill>
                  <a:schemeClr val="bg2"/>
                </a:solidFill>
                <a:latin typeface="Arial" pitchFamily="34" charset="0"/>
                <a:ea typeface="宋体" pitchFamily="2" charset="-122"/>
              </a:rPr>
              <a:t> </a:t>
            </a:r>
          </a:p>
          <a:p>
            <a:pPr marL="342900" indent="-342900" algn="ctr" eaLnBrk="0" hangingPunct="0"/>
            <a:r>
              <a:rPr lang="zh-CN" altLang="en-US" sz="2400" b="1" dirty="0">
                <a:solidFill>
                  <a:schemeClr val="bg2"/>
                </a:solidFill>
                <a:latin typeface="Arial" pitchFamily="34" charset="0"/>
                <a:ea typeface="宋体" pitchFamily="2" charset="-122"/>
              </a:rPr>
              <a:t> </a:t>
            </a:r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女性防身技巧与演练</a:t>
            </a:r>
            <a:endParaRPr lang="zh-CN" altLang="en-US" sz="2400" b="1" dirty="0">
              <a:latin typeface="Arial" pitchFamily="34" charset="0"/>
              <a:ea typeface="宋体" pitchFamily="2" charset="-122"/>
            </a:endParaRPr>
          </a:p>
          <a:p>
            <a:pPr marL="342900" indent="-342900" algn="ctr" eaLnBrk="0" hangingPunct="0"/>
            <a:r>
              <a:rPr lang="en-GB" altLang="zh-CN" b="1" dirty="0">
                <a:latin typeface="Arial" pitchFamily="34" charset="0"/>
                <a:ea typeface="宋体" pitchFamily="2" charset="-122"/>
              </a:rPr>
              <a:t> </a:t>
            </a:r>
            <a:r>
              <a:rPr lang="zh-CN" altLang="en-US" dirty="0">
                <a:solidFill>
                  <a:schemeClr val="bg2"/>
                </a:solidFill>
                <a:latin typeface="Arial" pitchFamily="34" charset="0"/>
                <a:ea typeface="宋体" pitchFamily="2" charset="-122"/>
              </a:rPr>
              <a:t> </a:t>
            </a:r>
            <a:endParaRPr lang="en-US" altLang="zh-CN" dirty="0">
              <a:solidFill>
                <a:schemeClr val="bg2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1" name="Text Box 38"/>
          <p:cNvSpPr txBox="1">
            <a:spLocks noChangeArrowheads="1"/>
          </p:cNvSpPr>
          <p:nvPr/>
        </p:nvSpPr>
        <p:spPr bwMode="auto">
          <a:xfrm>
            <a:off x="2357422" y="3214686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 smtClean="0">
                <a:latin typeface="Arial" pitchFamily="34" charset="0"/>
                <a:ea typeface="宋体" pitchFamily="2" charset="-122"/>
              </a:rPr>
              <a:t>二</a:t>
            </a:r>
            <a:endParaRPr lang="zh-CN" altLang="en-US" sz="28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2" name="Text Box 38"/>
          <p:cNvSpPr txBox="1">
            <a:spLocks noChangeArrowheads="1"/>
          </p:cNvSpPr>
          <p:nvPr/>
        </p:nvSpPr>
        <p:spPr bwMode="auto">
          <a:xfrm>
            <a:off x="2285984" y="2143116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16" name="AutoShape 35"/>
          <p:cNvSpPr>
            <a:spLocks noChangeArrowheads="1"/>
          </p:cNvSpPr>
          <p:nvPr/>
        </p:nvSpPr>
        <p:spPr bwMode="gray">
          <a:xfrm>
            <a:off x="2500298" y="4643446"/>
            <a:ext cx="5214974" cy="79533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3">
                  <a:lumMod val="75000"/>
                  <a:shade val="30000"/>
                  <a:satMod val="115000"/>
                </a:schemeClr>
              </a:gs>
              <a:gs pos="50000">
                <a:schemeClr val="accent3">
                  <a:lumMod val="75000"/>
                  <a:shade val="67500"/>
                  <a:satMod val="115000"/>
                </a:schemeClr>
              </a:gs>
              <a:gs pos="100000">
                <a:schemeClr val="accent3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17" name="AutoShape 36"/>
          <p:cNvSpPr>
            <a:spLocks noChangeArrowheads="1"/>
          </p:cNvSpPr>
          <p:nvPr/>
        </p:nvSpPr>
        <p:spPr bwMode="gray">
          <a:xfrm>
            <a:off x="2441560" y="4572009"/>
            <a:ext cx="914400" cy="990600"/>
          </a:xfrm>
          <a:prstGeom prst="diamond">
            <a:avLst/>
          </a:prstGeom>
          <a:solidFill>
            <a:schemeClr val="accent4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 dirty="0">
              <a:solidFill>
                <a:schemeClr val="accent3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8" name="Text Box 37"/>
          <p:cNvSpPr txBox="1">
            <a:spLocks noChangeArrowheads="1"/>
          </p:cNvSpPr>
          <p:nvPr/>
        </p:nvSpPr>
        <p:spPr bwMode="auto">
          <a:xfrm>
            <a:off x="3357554" y="4857760"/>
            <a:ext cx="43577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女性防身术“四个一”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9" name="Text Box 38"/>
          <p:cNvSpPr txBox="1">
            <a:spLocks noChangeArrowheads="1"/>
          </p:cNvSpPr>
          <p:nvPr/>
        </p:nvSpPr>
        <p:spPr bwMode="auto">
          <a:xfrm>
            <a:off x="2357422" y="4429132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 smtClean="0">
                <a:latin typeface="Arial" pitchFamily="34" charset="0"/>
                <a:ea typeface="宋体" pitchFamily="2" charset="-122"/>
              </a:rPr>
              <a:t>三</a:t>
            </a:r>
            <a:endParaRPr lang="zh-CN" altLang="en-US" sz="2800" b="1" dirty="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335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 animBg="1"/>
      <p:bldP spid="9" grpId="0" animBg="1"/>
      <p:bldP spid="10" grpId="0"/>
      <p:bldP spid="11" grpId="0"/>
      <p:bldP spid="12" grpId="0"/>
      <p:bldP spid="16" grpId="0" animBg="1"/>
      <p:bldP spid="17" grpId="0" animBg="1"/>
      <p:bldP spid="18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714348" y="1785926"/>
            <a:ext cx="1654175" cy="1616075"/>
            <a:chOff x="0" y="0"/>
            <a:chExt cx="1089" cy="1088"/>
          </a:xfrm>
        </p:grpSpPr>
        <p:sp>
          <p:nvSpPr>
            <p:cNvPr id="4" name="Oval 32"/>
            <p:cNvSpPr>
              <a:spLocks noChangeArrowheads="1"/>
            </p:cNvSpPr>
            <p:nvPr/>
          </p:nvSpPr>
          <p:spPr bwMode="auto">
            <a:xfrm>
              <a:off x="0" y="0"/>
              <a:ext cx="1089" cy="1088"/>
            </a:xfrm>
            <a:prstGeom prst="ellipse">
              <a:avLst/>
            </a:prstGeom>
            <a:gradFill rotWithShape="1">
              <a:gsLst>
                <a:gs pos="0">
                  <a:srgbClr val="2771C3"/>
                </a:gs>
                <a:gs pos="100000">
                  <a:srgbClr val="004176"/>
                </a:gs>
              </a:gsLst>
              <a:lin ang="2700000" scaled="1"/>
            </a:gradFill>
            <a:ln w="9525" cmpd="sng">
              <a:noFill/>
              <a:bevel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zh-CN" altLang="en-US" sz="2000" b="1" dirty="0" smtClean="0">
                  <a:solidFill>
                    <a:srgbClr val="FFFFFF"/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相关法律法规</a:t>
              </a:r>
              <a:endParaRPr lang="zh-CN" altLang="en-US" dirty="0"/>
            </a:p>
          </p:txBody>
        </p:sp>
        <p:sp>
          <p:nvSpPr>
            <p:cNvPr id="5" name="Freeform 33"/>
            <p:cNvSpPr>
              <a:spLocks noChangeArrowheads="1"/>
            </p:cNvSpPr>
            <p:nvPr/>
          </p:nvSpPr>
          <p:spPr bwMode="auto">
            <a:xfrm>
              <a:off x="91" y="31"/>
              <a:ext cx="908" cy="296"/>
            </a:xfrm>
            <a:custGeom>
              <a:avLst/>
              <a:gdLst>
                <a:gd name="T0" fmla="*/ 0 w 4756"/>
                <a:gd name="T1" fmla="*/ 296 h 1576"/>
                <a:gd name="T2" fmla="*/ 10 w 4756"/>
                <a:gd name="T3" fmla="*/ 275 h 1576"/>
                <a:gd name="T4" fmla="*/ 21 w 4756"/>
                <a:gd name="T5" fmla="*/ 254 h 1576"/>
                <a:gd name="T6" fmla="*/ 32 w 4756"/>
                <a:gd name="T7" fmla="*/ 233 h 1576"/>
                <a:gd name="T8" fmla="*/ 45 w 4756"/>
                <a:gd name="T9" fmla="*/ 214 h 1576"/>
                <a:gd name="T10" fmla="*/ 59 w 4756"/>
                <a:gd name="T11" fmla="*/ 195 h 1576"/>
                <a:gd name="T12" fmla="*/ 74 w 4756"/>
                <a:gd name="T13" fmla="*/ 177 h 1576"/>
                <a:gd name="T14" fmla="*/ 89 w 4756"/>
                <a:gd name="T15" fmla="*/ 159 h 1576"/>
                <a:gd name="T16" fmla="*/ 105 w 4756"/>
                <a:gd name="T17" fmla="*/ 142 h 1576"/>
                <a:gd name="T18" fmla="*/ 114 w 4756"/>
                <a:gd name="T19" fmla="*/ 134 h 1576"/>
                <a:gd name="T20" fmla="*/ 131 w 4756"/>
                <a:gd name="T21" fmla="*/ 118 h 1576"/>
                <a:gd name="T22" fmla="*/ 150 w 4756"/>
                <a:gd name="T23" fmla="*/ 103 h 1576"/>
                <a:gd name="T24" fmla="*/ 169 w 4756"/>
                <a:gd name="T25" fmla="*/ 89 h 1576"/>
                <a:gd name="T26" fmla="*/ 188 w 4756"/>
                <a:gd name="T27" fmla="*/ 76 h 1576"/>
                <a:gd name="T28" fmla="*/ 208 w 4756"/>
                <a:gd name="T29" fmla="*/ 64 h 1576"/>
                <a:gd name="T30" fmla="*/ 229 w 4756"/>
                <a:gd name="T31" fmla="*/ 53 h 1576"/>
                <a:gd name="T32" fmla="*/ 251 w 4756"/>
                <a:gd name="T33" fmla="*/ 43 h 1576"/>
                <a:gd name="T34" fmla="*/ 262 w 4756"/>
                <a:gd name="T35" fmla="*/ 38 h 1576"/>
                <a:gd name="T36" fmla="*/ 284 w 4756"/>
                <a:gd name="T37" fmla="*/ 29 h 1576"/>
                <a:gd name="T38" fmla="*/ 307 w 4756"/>
                <a:gd name="T39" fmla="*/ 22 h 1576"/>
                <a:gd name="T40" fmla="*/ 331 w 4756"/>
                <a:gd name="T41" fmla="*/ 15 h 1576"/>
                <a:gd name="T42" fmla="*/ 355 w 4756"/>
                <a:gd name="T43" fmla="*/ 10 h 1576"/>
                <a:gd name="T44" fmla="*/ 379 w 4756"/>
                <a:gd name="T45" fmla="*/ 6 h 1576"/>
                <a:gd name="T46" fmla="*/ 404 w 4756"/>
                <a:gd name="T47" fmla="*/ 2 h 1576"/>
                <a:gd name="T48" fmla="*/ 429 w 4756"/>
                <a:gd name="T49" fmla="*/ 0 h 1576"/>
                <a:gd name="T50" fmla="*/ 454 w 4756"/>
                <a:gd name="T51" fmla="*/ 0 h 1576"/>
                <a:gd name="T52" fmla="*/ 467 w 4756"/>
                <a:gd name="T53" fmla="*/ 0 h 1576"/>
                <a:gd name="T54" fmla="*/ 492 w 4756"/>
                <a:gd name="T55" fmla="*/ 2 h 1576"/>
                <a:gd name="T56" fmla="*/ 517 w 4756"/>
                <a:gd name="T57" fmla="*/ 4 h 1576"/>
                <a:gd name="T58" fmla="*/ 541 w 4756"/>
                <a:gd name="T59" fmla="*/ 8 h 1576"/>
                <a:gd name="T60" fmla="*/ 565 w 4756"/>
                <a:gd name="T61" fmla="*/ 12 h 1576"/>
                <a:gd name="T62" fmla="*/ 589 w 4756"/>
                <a:gd name="T63" fmla="*/ 18 h 1576"/>
                <a:gd name="T64" fmla="*/ 612 w 4756"/>
                <a:gd name="T65" fmla="*/ 26 h 1576"/>
                <a:gd name="T66" fmla="*/ 635 w 4756"/>
                <a:gd name="T67" fmla="*/ 33 h 1576"/>
                <a:gd name="T68" fmla="*/ 646 w 4756"/>
                <a:gd name="T69" fmla="*/ 38 h 1576"/>
                <a:gd name="T70" fmla="*/ 668 w 4756"/>
                <a:gd name="T71" fmla="*/ 48 h 1576"/>
                <a:gd name="T72" fmla="*/ 689 w 4756"/>
                <a:gd name="T73" fmla="*/ 59 h 1576"/>
                <a:gd name="T74" fmla="*/ 709 w 4756"/>
                <a:gd name="T75" fmla="*/ 70 h 1576"/>
                <a:gd name="T76" fmla="*/ 730 w 4756"/>
                <a:gd name="T77" fmla="*/ 83 h 1576"/>
                <a:gd name="T78" fmla="*/ 749 w 4756"/>
                <a:gd name="T79" fmla="*/ 96 h 1576"/>
                <a:gd name="T80" fmla="*/ 767 w 4756"/>
                <a:gd name="T81" fmla="*/ 111 h 1576"/>
                <a:gd name="T82" fmla="*/ 785 w 4756"/>
                <a:gd name="T83" fmla="*/ 126 h 1576"/>
                <a:gd name="T84" fmla="*/ 803 w 4756"/>
                <a:gd name="T85" fmla="*/ 142 h 1576"/>
                <a:gd name="T86" fmla="*/ 811 w 4756"/>
                <a:gd name="T87" fmla="*/ 150 h 1576"/>
                <a:gd name="T88" fmla="*/ 827 w 4756"/>
                <a:gd name="T89" fmla="*/ 168 h 1576"/>
                <a:gd name="T90" fmla="*/ 842 w 4756"/>
                <a:gd name="T91" fmla="*/ 186 h 1576"/>
                <a:gd name="T92" fmla="*/ 856 w 4756"/>
                <a:gd name="T93" fmla="*/ 204 h 1576"/>
                <a:gd name="T94" fmla="*/ 869 w 4756"/>
                <a:gd name="T95" fmla="*/ 224 h 1576"/>
                <a:gd name="T96" fmla="*/ 882 w 4756"/>
                <a:gd name="T97" fmla="*/ 243 h 1576"/>
                <a:gd name="T98" fmla="*/ 893 w 4756"/>
                <a:gd name="T99" fmla="*/ 264 h 1576"/>
                <a:gd name="T100" fmla="*/ 903 w 4756"/>
                <a:gd name="T101" fmla="*/ 285 h 1576"/>
                <a:gd name="T102" fmla="*/ 0 w 4756"/>
                <a:gd name="T103" fmla="*/ 296 h 157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756"/>
                <a:gd name="T157" fmla="*/ 0 h 1576"/>
                <a:gd name="T158" fmla="*/ 4756 w 4756"/>
                <a:gd name="T159" fmla="*/ 1576 h 157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1"/>
            </a:gradFill>
            <a:ln w="9525" cmpd="sng">
              <a:noFill/>
              <a:bevel/>
              <a:headEnd/>
              <a:tailEnd/>
            </a:ln>
          </p:spPr>
          <p:txBody>
            <a:bodyPr wrap="none" anchor="ctr"/>
            <a:lstStyle/>
            <a:p>
              <a:endParaRPr lang="zh-CN" altLang="zh-CN" sz="2000">
                <a:solidFill>
                  <a:srgbClr val="000000"/>
                </a:solidFill>
                <a:latin typeface="Franklin Gothic Medium" pitchFamily="34" charset="0"/>
                <a:ea typeface="微软雅黑" pitchFamily="34" charset="-122"/>
                <a:sym typeface="Franklin Gothic Medium" pitchFamily="34" charset="0"/>
              </a:endParaRPr>
            </a:p>
          </p:txBody>
        </p:sp>
        <p:sp>
          <p:nvSpPr>
            <p:cNvPr id="6" name="Oval 34"/>
            <p:cNvSpPr>
              <a:spLocks noChangeArrowheads="1"/>
            </p:cNvSpPr>
            <p:nvPr/>
          </p:nvSpPr>
          <p:spPr bwMode="auto">
            <a:xfrm>
              <a:off x="227" y="45"/>
              <a:ext cx="228" cy="20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67ABF5"/>
                </a:gs>
              </a:gsLst>
              <a:path path="shape">
                <a:fillToRect l="50000" t="50000" r="50000" b="50000"/>
              </a:path>
            </a:gradFill>
            <a:ln w="9525" cmpd="sng">
              <a:noFill/>
              <a:bevel/>
              <a:headEnd/>
              <a:tailEnd/>
            </a:ln>
          </p:spPr>
          <p:txBody>
            <a:bodyPr wrap="none" anchor="ctr"/>
            <a:lstStyle/>
            <a:p>
              <a:endParaRPr lang="zh-CN" altLang="zh-CN" sz="2000">
                <a:solidFill>
                  <a:srgbClr val="000000"/>
                </a:solidFill>
                <a:latin typeface="Franklin Gothic Medium" pitchFamily="34" charset="0"/>
                <a:ea typeface="微软雅黑" pitchFamily="34" charset="-122"/>
                <a:sym typeface="Franklin Gothic Medium" pitchFamily="34" charset="0"/>
              </a:endParaRPr>
            </a:p>
          </p:txBody>
        </p:sp>
      </p:grpSp>
      <p:sp>
        <p:nvSpPr>
          <p:cNvPr id="7" name="Oval 38"/>
          <p:cNvSpPr>
            <a:spLocks noChangeArrowheads="1"/>
          </p:cNvSpPr>
          <p:nvPr/>
        </p:nvSpPr>
        <p:spPr bwMode="auto">
          <a:xfrm>
            <a:off x="1571604" y="4071942"/>
            <a:ext cx="346075" cy="3048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67ABF5"/>
              </a:gs>
            </a:gsLst>
            <a:path path="shape">
              <a:fillToRect l="50000" t="50000" r="50000" b="50000"/>
            </a:path>
          </a:gradFill>
          <a:ln w="9525" cmpd="sng">
            <a:noFill/>
            <a:bevel/>
            <a:headEnd/>
            <a:tailEnd/>
          </a:ln>
        </p:spPr>
        <p:txBody>
          <a:bodyPr wrap="none" anchor="ctr"/>
          <a:lstStyle/>
          <a:p>
            <a:endParaRPr lang="zh-CN" altLang="zh-CN" sz="2000">
              <a:solidFill>
                <a:srgbClr val="000000"/>
              </a:solidFill>
              <a:latin typeface="Franklin Gothic Medium" pitchFamily="34" charset="0"/>
              <a:ea typeface="微软雅黑" pitchFamily="34" charset="-122"/>
              <a:sym typeface="Franklin Gothic Medium" pitchFamily="34" charset="0"/>
            </a:endParaRPr>
          </a:p>
        </p:txBody>
      </p:sp>
      <p:sp>
        <p:nvSpPr>
          <p:cNvPr id="8" name="直接连接符 51"/>
          <p:cNvSpPr>
            <a:spLocks noChangeShapeType="1"/>
          </p:cNvSpPr>
          <p:nvPr/>
        </p:nvSpPr>
        <p:spPr bwMode="auto">
          <a:xfrm>
            <a:off x="2428860" y="3429000"/>
            <a:ext cx="6286544" cy="45719"/>
          </a:xfrm>
          <a:prstGeom prst="line">
            <a:avLst/>
          </a:prstGeom>
          <a:noFill/>
          <a:ln w="6350" cap="flat" cmpd="sng">
            <a:solidFill>
              <a:srgbClr val="808080"/>
            </a:solidFill>
            <a:bevel/>
            <a:headEnd type="oval" w="med" len="med"/>
            <a:tailEnd type="oval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直接连接符 51"/>
          <p:cNvSpPr>
            <a:spLocks noChangeShapeType="1"/>
          </p:cNvSpPr>
          <p:nvPr/>
        </p:nvSpPr>
        <p:spPr bwMode="auto">
          <a:xfrm flipV="1">
            <a:off x="2428860" y="4786322"/>
            <a:ext cx="6286544" cy="71439"/>
          </a:xfrm>
          <a:prstGeom prst="line">
            <a:avLst/>
          </a:prstGeom>
          <a:noFill/>
          <a:ln w="6350" cap="flat" cmpd="sng">
            <a:solidFill>
              <a:srgbClr val="808080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1" name="直接连接符 51"/>
          <p:cNvSpPr>
            <a:spLocks noChangeShapeType="1"/>
          </p:cNvSpPr>
          <p:nvPr/>
        </p:nvSpPr>
        <p:spPr bwMode="auto">
          <a:xfrm flipV="1">
            <a:off x="2428860" y="4143380"/>
            <a:ext cx="6286544" cy="71438"/>
          </a:xfrm>
          <a:prstGeom prst="line">
            <a:avLst/>
          </a:prstGeom>
          <a:noFill/>
          <a:ln w="6350" cap="flat" cmpd="sng">
            <a:solidFill>
              <a:srgbClr val="808080"/>
            </a:solidFill>
            <a:bevel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5" name="文本框 3"/>
          <p:cNvSpPr>
            <a:spLocks noChangeArrowheads="1"/>
          </p:cNvSpPr>
          <p:nvPr/>
        </p:nvSpPr>
        <p:spPr bwMode="auto">
          <a:xfrm>
            <a:off x="2428860" y="4214818"/>
            <a:ext cx="64294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solidFill>
                  <a:srgbClr val="FF0000"/>
                </a:solidFill>
                <a:latin typeface="+mj-ea"/>
                <a:ea typeface="+mj-ea"/>
                <a:sym typeface="微软雅黑" pitchFamily="34" charset="-122"/>
              </a:rPr>
              <a:t>   暴力干涉婚姻自由罪</a:t>
            </a:r>
            <a:r>
              <a:rPr lang="zh-CN" altLang="en-US" sz="1600" dirty="0" smtClean="0">
                <a:solidFill>
                  <a:schemeClr val="bg1"/>
                </a:solidFill>
                <a:latin typeface="+mj-ea"/>
                <a:ea typeface="+mj-ea"/>
                <a:sym typeface="微软雅黑" pitchFamily="34" charset="-122"/>
              </a:rPr>
              <a:t>（</a:t>
            </a:r>
            <a:r>
              <a:rPr lang="zh-CN" altLang="en-US" sz="1600" dirty="0" smtClean="0">
                <a:solidFill>
                  <a:prstClr val="white"/>
                </a:solidFill>
              </a:rPr>
              <a:t>刑法第</a:t>
            </a:r>
            <a:r>
              <a:rPr lang="en-US" altLang="zh-CN" sz="1600" dirty="0" smtClean="0">
                <a:solidFill>
                  <a:prstClr val="white"/>
                </a:solidFill>
                <a:latin typeface="+mj-ea"/>
                <a:ea typeface="+mj-ea"/>
              </a:rPr>
              <a:t>257</a:t>
            </a:r>
            <a:r>
              <a:rPr lang="zh-CN" altLang="en-US" sz="1600" dirty="0" smtClean="0">
                <a:solidFill>
                  <a:prstClr val="white"/>
                </a:solidFill>
                <a:latin typeface="+mj-ea"/>
                <a:ea typeface="+mj-ea"/>
              </a:rPr>
              <a:t>条</a:t>
            </a:r>
            <a:r>
              <a:rPr lang="zh-CN" altLang="en-US" sz="1600" dirty="0" smtClean="0">
                <a:solidFill>
                  <a:prstClr val="white"/>
                </a:solidFill>
              </a:rPr>
              <a:t>）规定：以暴力干涉他人婚姻自由的，处二年以下有期徒刑或拘役。</a:t>
            </a:r>
            <a:r>
              <a:rPr lang="zh-CN" altLang="en-US" sz="1600" dirty="0" smtClean="0">
                <a:solidFill>
                  <a:srgbClr val="FF0000"/>
                </a:solidFill>
                <a:latin typeface="+mj-ea"/>
                <a:ea typeface="+mj-ea"/>
                <a:sym typeface="微软雅黑" pitchFamily="34" charset="-122"/>
              </a:rPr>
              <a:t> </a:t>
            </a:r>
            <a:endParaRPr lang="zh-CN" sz="1600" dirty="0">
              <a:solidFill>
                <a:srgbClr val="FF0000"/>
              </a:solidFill>
              <a:latin typeface="+mj-ea"/>
              <a:ea typeface="+mj-ea"/>
              <a:sym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500298" y="1785926"/>
            <a:ext cx="62865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>
                <a:solidFill>
                  <a:srgbClr val="FF0000"/>
                </a:solidFill>
                <a:latin typeface="+mj-ea"/>
                <a:ea typeface="+mj-ea"/>
                <a:sym typeface="微软雅黑" pitchFamily="34" charset="-122"/>
              </a:rPr>
              <a:t>    </a:t>
            </a:r>
            <a:r>
              <a:rPr lang="zh-CN" altLang="en-US" sz="1600" dirty="0" smtClean="0">
                <a:solidFill>
                  <a:srgbClr val="FF0000"/>
                </a:solidFill>
                <a:latin typeface="+mj-ea"/>
                <a:ea typeface="+mj-ea"/>
                <a:sym typeface="微软雅黑" pitchFamily="34" charset="-122"/>
              </a:rPr>
              <a:t>强奸妇女罪</a:t>
            </a:r>
            <a:r>
              <a:rPr lang="zh-CN" altLang="en-US" sz="1600" dirty="0" smtClean="0">
                <a:solidFill>
                  <a:schemeClr val="bg2"/>
                </a:solidFill>
                <a:latin typeface="+mj-ea"/>
                <a:ea typeface="+mj-ea"/>
                <a:sym typeface="微软雅黑" pitchFamily="34" charset="-122"/>
              </a:rPr>
              <a:t>（刑法第</a:t>
            </a:r>
            <a:r>
              <a:rPr lang="en-US" altLang="zh-CN" sz="1600" dirty="0" smtClean="0">
                <a:solidFill>
                  <a:schemeClr val="bg2"/>
                </a:solidFill>
                <a:latin typeface="+mj-ea"/>
                <a:ea typeface="+mj-ea"/>
                <a:sym typeface="微软雅黑" pitchFamily="34" charset="-122"/>
              </a:rPr>
              <a:t>236</a:t>
            </a:r>
            <a:r>
              <a:rPr lang="zh-CN" altLang="en-US" sz="1600" dirty="0" smtClean="0">
                <a:solidFill>
                  <a:schemeClr val="bg2"/>
                </a:solidFill>
                <a:latin typeface="+mj-ea"/>
                <a:ea typeface="+mj-ea"/>
                <a:sym typeface="微软雅黑" pitchFamily="34" charset="-122"/>
              </a:rPr>
              <a:t>条）规定：以暴力</a:t>
            </a:r>
            <a:r>
              <a:rPr lang="zh-CN" altLang="en-US" sz="1600" dirty="0" smtClean="0">
                <a:solidFill>
                  <a:schemeClr val="bg1"/>
                </a:solidFill>
                <a:latin typeface="+mj-ea"/>
                <a:ea typeface="+mj-ea"/>
              </a:rPr>
              <a:t>、胁迫或者其他手段强奸妇女的，处以</a:t>
            </a:r>
            <a:r>
              <a:rPr lang="en-US" altLang="zh-CN" sz="1600" dirty="0" smtClean="0">
                <a:solidFill>
                  <a:schemeClr val="bg1"/>
                </a:solidFill>
                <a:latin typeface="+mj-ea"/>
                <a:ea typeface="+mj-ea"/>
              </a:rPr>
              <a:t>3</a:t>
            </a:r>
            <a:r>
              <a:rPr lang="zh-CN" altLang="en-US" sz="1600" dirty="0" smtClean="0">
                <a:solidFill>
                  <a:schemeClr val="bg1"/>
                </a:solidFill>
                <a:latin typeface="+mj-ea"/>
                <a:ea typeface="+mj-ea"/>
              </a:rPr>
              <a:t>年以上</a:t>
            </a:r>
            <a:r>
              <a:rPr lang="en-US" altLang="zh-CN" sz="1600" dirty="0" smtClean="0">
                <a:solidFill>
                  <a:schemeClr val="bg1"/>
                </a:solidFill>
                <a:latin typeface="+mj-ea"/>
                <a:ea typeface="+mj-ea"/>
              </a:rPr>
              <a:t>10</a:t>
            </a:r>
            <a:r>
              <a:rPr lang="zh-CN" altLang="en-US" sz="1600" dirty="0" smtClean="0">
                <a:solidFill>
                  <a:schemeClr val="bg1"/>
                </a:solidFill>
                <a:latin typeface="+mj-ea"/>
                <a:ea typeface="+mj-ea"/>
              </a:rPr>
              <a:t>年以下有期徒刑。</a:t>
            </a:r>
            <a:r>
              <a:rPr lang="zh-CN" altLang="en-US" sz="1600" dirty="0" smtClean="0">
                <a:solidFill>
                  <a:schemeClr val="bg2"/>
                </a:solidFill>
                <a:latin typeface="+mj-ea"/>
                <a:ea typeface="+mj-ea"/>
              </a:rPr>
              <a:t>强奸妇女、奸淫幼女，有下列情形之一的，处十年以上有期徒刑、无期徒刑或者死刑：</a:t>
            </a:r>
            <a:br>
              <a:rPr lang="zh-CN" altLang="en-US" sz="1600" dirty="0" smtClean="0">
                <a:solidFill>
                  <a:schemeClr val="bg2"/>
                </a:solidFill>
                <a:latin typeface="+mj-ea"/>
                <a:ea typeface="+mj-ea"/>
              </a:rPr>
            </a:br>
            <a:r>
              <a:rPr lang="zh-CN" altLang="en-US" sz="1600" dirty="0" smtClean="0">
                <a:solidFill>
                  <a:schemeClr val="bg2"/>
                </a:solidFill>
                <a:latin typeface="+mj-ea"/>
                <a:ea typeface="+mj-ea"/>
              </a:rPr>
              <a:t>　　（一）强奸妇女、奸淫幼女情节恶劣的；（二）强奸妇女、奸淫幼女多人的；（三）在公共场所当众强奸妇女的；（四）二人以上轮奸的；（五）致使被害人重伤、死亡或者造成其他严重后果的。</a:t>
            </a:r>
            <a:endParaRPr lang="zh-CN" altLang="en-US" sz="1600" dirty="0">
              <a:solidFill>
                <a:schemeClr val="bg2"/>
              </a:solidFill>
              <a:latin typeface="+mj-ea"/>
              <a:ea typeface="+mj-ea"/>
              <a:sym typeface="微软雅黑" pitchFamily="3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500298" y="3429000"/>
            <a:ext cx="62865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1600" dirty="0" smtClean="0">
                <a:solidFill>
                  <a:srgbClr val="EEECE1"/>
                </a:solidFill>
                <a:latin typeface="宋体"/>
                <a:sym typeface="微软雅黑" pitchFamily="34" charset="-122"/>
              </a:rPr>
              <a:t>   </a:t>
            </a:r>
            <a:r>
              <a:rPr lang="zh-CN" altLang="en-US" sz="1600" dirty="0" smtClean="0">
                <a:solidFill>
                  <a:srgbClr val="FF0000"/>
                </a:solidFill>
                <a:latin typeface="宋体"/>
                <a:sym typeface="微软雅黑" pitchFamily="34" charset="-122"/>
              </a:rPr>
              <a:t>强制猥亵、侮辱妇女罪</a:t>
            </a:r>
            <a:r>
              <a:rPr lang="zh-CN" altLang="en-US" sz="1600" dirty="0" smtClean="0">
                <a:solidFill>
                  <a:srgbClr val="EEECE1"/>
                </a:solidFill>
                <a:latin typeface="宋体"/>
                <a:sym typeface="微软雅黑" pitchFamily="34" charset="-122"/>
              </a:rPr>
              <a:t>（刑法第</a:t>
            </a:r>
            <a:r>
              <a:rPr lang="en-US" altLang="zh-CN" sz="1600" dirty="0" smtClean="0">
                <a:solidFill>
                  <a:srgbClr val="EEECE1"/>
                </a:solidFill>
                <a:latin typeface="宋体"/>
                <a:sym typeface="微软雅黑" pitchFamily="34" charset="-122"/>
              </a:rPr>
              <a:t>237</a:t>
            </a:r>
            <a:r>
              <a:rPr lang="zh-CN" altLang="en-US" sz="1600" dirty="0" smtClean="0">
                <a:solidFill>
                  <a:srgbClr val="EEECE1"/>
                </a:solidFill>
                <a:latin typeface="宋体"/>
                <a:sym typeface="微软雅黑" pitchFamily="34" charset="-122"/>
              </a:rPr>
              <a:t>条）规定：以暴力</a:t>
            </a:r>
            <a:r>
              <a:rPr lang="zh-CN" altLang="en-US" sz="1600" dirty="0" smtClean="0">
                <a:solidFill>
                  <a:prstClr val="white"/>
                </a:solidFill>
                <a:latin typeface="宋体"/>
              </a:rPr>
              <a:t>、胁迫或者其他方法强制猥亵妇女或者侮辱妇女的，处以</a:t>
            </a:r>
            <a:r>
              <a:rPr lang="en-US" altLang="zh-CN" sz="1600" dirty="0" smtClean="0">
                <a:solidFill>
                  <a:prstClr val="white"/>
                </a:solidFill>
                <a:latin typeface="宋体"/>
              </a:rPr>
              <a:t>5</a:t>
            </a:r>
            <a:r>
              <a:rPr lang="zh-CN" altLang="en-US" sz="1600" dirty="0" smtClean="0">
                <a:solidFill>
                  <a:prstClr val="white"/>
                </a:solidFill>
                <a:latin typeface="宋体"/>
              </a:rPr>
              <a:t>年以上有期徒刑或者拘役。</a:t>
            </a:r>
            <a:endParaRPr lang="zh-CN" altLang="en-US" sz="1600" dirty="0">
              <a:solidFill>
                <a:srgbClr val="EEECE1"/>
              </a:solidFill>
              <a:latin typeface="宋体"/>
              <a:sym typeface="微软雅黑" pitchFamily="34" charset="-122"/>
            </a:endParaRPr>
          </a:p>
        </p:txBody>
      </p:sp>
      <p:sp>
        <p:nvSpPr>
          <p:cNvPr id="18" name="直接连接符 51"/>
          <p:cNvSpPr>
            <a:spLocks noChangeShapeType="1"/>
          </p:cNvSpPr>
          <p:nvPr/>
        </p:nvSpPr>
        <p:spPr bwMode="auto">
          <a:xfrm flipV="1">
            <a:off x="2428860" y="6429396"/>
            <a:ext cx="6286544" cy="45719"/>
          </a:xfrm>
          <a:prstGeom prst="line">
            <a:avLst/>
          </a:prstGeom>
          <a:noFill/>
          <a:ln w="6350" cap="flat" cmpd="sng">
            <a:solidFill>
              <a:srgbClr val="808080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9" name="文本框 3"/>
          <p:cNvSpPr>
            <a:spLocks noChangeArrowheads="1"/>
          </p:cNvSpPr>
          <p:nvPr/>
        </p:nvSpPr>
        <p:spPr bwMode="auto">
          <a:xfrm>
            <a:off x="2786050" y="5786454"/>
            <a:ext cx="12858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solidFill>
                  <a:srgbClr val="FF0000"/>
                </a:solidFill>
                <a:latin typeface="+mj-ea"/>
                <a:ea typeface="+mj-ea"/>
                <a:sym typeface="微软雅黑" pitchFamily="34" charset="-122"/>
              </a:rPr>
              <a:t>故意伤害罪</a:t>
            </a:r>
            <a:endParaRPr lang="zh-CN" sz="1600" dirty="0">
              <a:solidFill>
                <a:srgbClr val="FF0000"/>
              </a:solidFill>
              <a:latin typeface="+mj-ea"/>
              <a:ea typeface="+mj-ea"/>
              <a:sym typeface="微软雅黑" pitchFamily="34" charset="-122"/>
            </a:endParaRPr>
          </a:p>
        </p:txBody>
      </p:sp>
      <p:sp>
        <p:nvSpPr>
          <p:cNvPr id="23" name="直接连接符 51"/>
          <p:cNvSpPr>
            <a:spLocks noChangeShapeType="1"/>
          </p:cNvSpPr>
          <p:nvPr/>
        </p:nvSpPr>
        <p:spPr bwMode="auto">
          <a:xfrm flipV="1">
            <a:off x="2428860" y="5715016"/>
            <a:ext cx="6286544" cy="45719"/>
          </a:xfrm>
          <a:prstGeom prst="line">
            <a:avLst/>
          </a:prstGeom>
          <a:noFill/>
          <a:ln w="6350" cap="flat" cmpd="sng">
            <a:solidFill>
              <a:srgbClr val="808080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2428860" y="4857760"/>
            <a:ext cx="63579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1600" dirty="0" smtClean="0">
                <a:solidFill>
                  <a:srgbClr val="FF0000"/>
                </a:solidFill>
                <a:latin typeface="宋体"/>
                <a:sym typeface="微软雅黑" pitchFamily="34" charset="-122"/>
              </a:rPr>
              <a:t>   </a:t>
            </a:r>
            <a:r>
              <a:rPr lang="zh-CN" altLang="en-US" sz="1600" dirty="0" smtClean="0">
                <a:solidFill>
                  <a:srgbClr val="FF0000"/>
                </a:solidFill>
                <a:latin typeface="宋体"/>
                <a:sym typeface="微软雅黑" pitchFamily="34" charset="-122"/>
              </a:rPr>
              <a:t>虐待罪</a:t>
            </a:r>
            <a:r>
              <a:rPr lang="zh-CN" altLang="en-US" sz="1600" dirty="0" smtClean="0">
                <a:solidFill>
                  <a:schemeClr val="bg1"/>
                </a:solidFill>
                <a:latin typeface="宋体"/>
                <a:sym typeface="微软雅黑" pitchFamily="34" charset="-122"/>
              </a:rPr>
              <a:t>（刑法</a:t>
            </a:r>
            <a:r>
              <a:rPr lang="zh-CN" altLang="en-US" sz="1600" dirty="0" smtClean="0">
                <a:solidFill>
                  <a:schemeClr val="bg1"/>
                </a:solidFill>
              </a:rPr>
              <a:t>第</a:t>
            </a:r>
            <a:r>
              <a:rPr lang="en-US" altLang="zh-CN" sz="1600" dirty="0" smtClean="0">
                <a:solidFill>
                  <a:schemeClr val="bg1"/>
                </a:solidFill>
              </a:rPr>
              <a:t>260</a:t>
            </a:r>
            <a:r>
              <a:rPr lang="zh-CN" altLang="en-US" sz="1600" dirty="0" smtClean="0">
                <a:solidFill>
                  <a:schemeClr val="bg1"/>
                </a:solidFill>
              </a:rPr>
              <a:t>条）规定：</a:t>
            </a:r>
            <a:r>
              <a:rPr lang="zh-CN" altLang="en-US" sz="1600" dirty="0" smtClean="0">
                <a:solidFill>
                  <a:schemeClr val="bg1">
                    <a:lumMod val="95000"/>
                  </a:schemeClr>
                </a:solidFill>
              </a:rPr>
              <a:t>虐待家庭成员，情节恶劣的，处二年以下有期徒刑、拘役或者管制。犯虐待罪，致使被害人重伤、死亡的，处二年以上七年以下有期徒刑。 </a:t>
            </a:r>
            <a:endParaRPr lang="zh-CN" altLang="en-US" sz="1600" dirty="0">
              <a:solidFill>
                <a:schemeClr val="bg1">
                  <a:lumMod val="95000"/>
                </a:schemeClr>
              </a:solidFill>
              <a:latin typeface="宋体"/>
              <a:sym typeface="微软雅黑" pitchFamily="34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500298" y="5786454"/>
            <a:ext cx="62916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solidFill>
                  <a:prstClr val="white"/>
                </a:solidFill>
                <a:latin typeface="+mj-ea"/>
                <a:ea typeface="+mj-ea"/>
                <a:sym typeface="微软雅黑" pitchFamily="34" charset="-122"/>
              </a:rPr>
              <a:t>              （刑法</a:t>
            </a:r>
            <a:r>
              <a:rPr lang="zh-CN" altLang="en-US" sz="1600" dirty="0" smtClean="0">
                <a:solidFill>
                  <a:prstClr val="white"/>
                </a:solidFill>
                <a:latin typeface="+mj-ea"/>
                <a:ea typeface="+mj-ea"/>
              </a:rPr>
              <a:t>第</a:t>
            </a:r>
            <a:r>
              <a:rPr lang="en-US" altLang="zh-CN" sz="1600" dirty="0" smtClean="0">
                <a:solidFill>
                  <a:prstClr val="white"/>
                </a:solidFill>
                <a:latin typeface="+mj-ea"/>
                <a:ea typeface="+mj-ea"/>
              </a:rPr>
              <a:t>234</a:t>
            </a:r>
            <a:r>
              <a:rPr lang="zh-CN" altLang="en-US" sz="1600" dirty="0" smtClean="0">
                <a:solidFill>
                  <a:prstClr val="white"/>
                </a:solidFill>
                <a:latin typeface="+mj-ea"/>
                <a:ea typeface="+mj-ea"/>
              </a:rPr>
              <a:t>条）规定：</a:t>
            </a:r>
            <a:r>
              <a:rPr lang="zh-CN" altLang="en-US" sz="1600" dirty="0" smtClean="0">
                <a:solidFill>
                  <a:schemeClr val="bg1"/>
                </a:solidFill>
                <a:latin typeface="+mj-ea"/>
                <a:ea typeface="+mj-ea"/>
              </a:rPr>
              <a:t>故意伤害他人身体的，处三年以下有期徒刑、拘役或者管制。 </a:t>
            </a:r>
            <a:endParaRPr lang="zh-CN" altLang="en-US" sz="1600" dirty="0">
              <a:latin typeface="+mj-ea"/>
              <a:ea typeface="+mj-ea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428860" y="857232"/>
            <a:ext cx="635798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>
                <a:solidFill>
                  <a:schemeClr val="bg1">
                    <a:lumMod val="95000"/>
                  </a:schemeClr>
                </a:solidFill>
              </a:rPr>
              <a:t>        </a:t>
            </a:r>
            <a:r>
              <a:rPr lang="zh-CN" altLang="en-US" sz="1600" dirty="0" smtClean="0">
                <a:solidFill>
                  <a:srgbClr val="FF0000"/>
                </a:solidFill>
                <a:latin typeface="+mj-ea"/>
                <a:ea typeface="+mj-ea"/>
              </a:rPr>
              <a:t>故意杀人罪</a:t>
            </a:r>
            <a:r>
              <a:rPr lang="zh-CN" altLang="en-US" sz="1600" dirty="0" smtClean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</a:rPr>
              <a:t>（刑法</a:t>
            </a:r>
            <a:r>
              <a:rPr lang="en-US" altLang="zh-CN" sz="1600" dirty="0" smtClean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</a:rPr>
              <a:t>232</a:t>
            </a:r>
            <a:r>
              <a:rPr lang="zh-CN" altLang="en-US" sz="1600" dirty="0" smtClean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</a:rPr>
              <a:t>条）规定：故意杀人的，处死刑、无期徒刑或者十年以上有期徒刑；情节较轻的，处三年以上十年以下有期徒刑。</a:t>
            </a:r>
            <a:endParaRPr lang="zh-CN" altLang="en-US" sz="1600" dirty="0">
              <a:solidFill>
                <a:schemeClr val="bg1">
                  <a:lumMod val="9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1" name="直接连接符 51"/>
          <p:cNvSpPr>
            <a:spLocks noChangeShapeType="1"/>
          </p:cNvSpPr>
          <p:nvPr/>
        </p:nvSpPr>
        <p:spPr bwMode="auto">
          <a:xfrm flipV="1">
            <a:off x="2500298" y="1714488"/>
            <a:ext cx="6286544" cy="45719"/>
          </a:xfrm>
          <a:prstGeom prst="line">
            <a:avLst/>
          </a:prstGeom>
          <a:noFill/>
          <a:ln w="6350" cap="flat" cmpd="sng">
            <a:solidFill>
              <a:srgbClr val="808080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4363449" y="3244334"/>
            <a:ext cx="417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顶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13564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7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11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15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18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22" dur="2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25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29" dur="2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33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5" grpId="0" bldLvl="0" autoUpdateAnimBg="0"/>
      <p:bldP spid="18" grpId="0" animBg="1"/>
      <p:bldP spid="19" grpId="0" bldLvl="0" autoUpdateAnimBg="0"/>
      <p:bldP spid="23" grpId="0" animBg="1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928794" y="928670"/>
            <a:ext cx="5133975" cy="85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宋体" pitchFamily="2" charset="-122"/>
                <a:cs typeface="+mn-cs"/>
              </a:rPr>
              <a:t>      谢谢大家！ 再见！</a:t>
            </a:r>
            <a:endParaRPr kumimoji="0" lang="en-US" altLang="zh-CN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itchFamily="2" charset="-122"/>
              <a:cs typeface="+mn-cs"/>
            </a:endParaRPr>
          </a:p>
        </p:txBody>
      </p:sp>
      <p:pic>
        <p:nvPicPr>
          <p:cNvPr id="2052" name="Picture 4" descr="http://s6.sinaimg.cn/bmiddle/3e98e89e8b2cff783def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785926"/>
            <a:ext cx="4823138" cy="4467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71670" y="1571612"/>
            <a:ext cx="5357850" cy="461665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  <a:cs typeface="+mn-cs"/>
              </a:rPr>
              <a:t>（一）女大学生被侵害致死的案件</a:t>
            </a:r>
            <a:endParaRPr lang="zh-CN" altLang="en-US" sz="2400" dirty="0"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500034" y="428604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441296" y="357167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428728" y="571480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女性被侵害案例回放与分析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357158" y="214290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1285852" y="2214554"/>
            <a:ext cx="7215238" cy="73866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/>
              <a:t>    </a:t>
            </a:r>
            <a:r>
              <a:rPr lang="zh-CN" altLang="en-US" sz="2400" b="1" dirty="0" smtClean="0"/>
              <a:t>案例</a:t>
            </a:r>
            <a:r>
              <a:rPr lang="en-US" altLang="zh-CN" sz="2400" b="1" dirty="0" smtClean="0"/>
              <a:t>1</a:t>
            </a:r>
            <a:r>
              <a:rPr lang="zh-CN" altLang="en-US" sz="2400" dirty="0" smtClean="0"/>
              <a:t>，</a:t>
            </a:r>
            <a:r>
              <a:rPr lang="en-US" dirty="0" smtClean="0"/>
              <a:t>2015</a:t>
            </a:r>
            <a:r>
              <a:rPr lang="zh-CN" altLang="en-US" dirty="0" smtClean="0"/>
              <a:t>年</a:t>
            </a:r>
            <a:r>
              <a:rPr lang="en-US" dirty="0" smtClean="0"/>
              <a:t> </a:t>
            </a:r>
            <a:r>
              <a:rPr lang="en-US" altLang="zh-CN" dirty="0" smtClean="0"/>
              <a:t>8</a:t>
            </a:r>
            <a:r>
              <a:rPr lang="zh-CN" altLang="en-US" dirty="0" smtClean="0"/>
              <a:t>月，中国某大学</a:t>
            </a:r>
            <a:r>
              <a:rPr lang="en-US" altLang="zh-CN" dirty="0" smtClean="0"/>
              <a:t>10</a:t>
            </a:r>
            <a:r>
              <a:rPr lang="zh-CN" altLang="en-US" dirty="0" smtClean="0"/>
              <a:t>级表演系、</a:t>
            </a:r>
            <a:r>
              <a:rPr lang="en-US" altLang="zh-CN" dirty="0" smtClean="0"/>
              <a:t>14</a:t>
            </a:r>
            <a:r>
              <a:rPr lang="zh-CN" altLang="en-US" dirty="0" smtClean="0"/>
              <a:t>级研究生周某被校友李某强奸未遂杀害。</a:t>
            </a:r>
            <a:endParaRPr kumimoji="0" lang="zh-CN" alt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8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月</a:t>
            </a: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10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日，一条“中国传媒大学研究生周云露失联</a:t>
            </a: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33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小时”的信息在朋友圈与微博广泛传播。</a:t>
            </a:r>
            <a:b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/>
            </a:r>
            <a:b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8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月</a:t>
            </a: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10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日，一条“中国传媒大学研究生周云露失联</a:t>
            </a: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33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小时”的信息在朋友圈与微博广泛传播。</a:t>
            </a:r>
            <a:b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/>
            </a:r>
            <a:b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1" name="七角星 10"/>
          <p:cNvSpPr/>
          <p:nvPr/>
        </p:nvSpPr>
        <p:spPr>
          <a:xfrm>
            <a:off x="1071538" y="2071678"/>
            <a:ext cx="428628" cy="500066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标题 1"/>
          <p:cNvSpPr txBox="1">
            <a:spLocks/>
          </p:cNvSpPr>
          <p:nvPr/>
        </p:nvSpPr>
        <p:spPr>
          <a:xfrm>
            <a:off x="1285852" y="3500438"/>
            <a:ext cx="7215238" cy="147732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dirty="0" smtClean="0"/>
              <a:t>      </a:t>
            </a:r>
            <a:r>
              <a:rPr lang="zh-CN" altLang="en-US" dirty="0" smtClean="0"/>
              <a:t>案情回放：事件发生于学校放暑假期间。</a:t>
            </a:r>
            <a:r>
              <a:rPr lang="en-US" altLang="zh-CN" dirty="0" smtClean="0"/>
              <a:t>9</a:t>
            </a:r>
            <a:r>
              <a:rPr lang="zh-CN" altLang="en-US" dirty="0" smtClean="0"/>
              <a:t>号中午，她告诉室友去帮本科同级音响导演专业的同学李某拍戏，戏份不重，不会通宵，此后失联。</a:t>
            </a:r>
            <a:r>
              <a:rPr lang="en-US" altLang="zh-CN" dirty="0" smtClean="0"/>
              <a:t>10</a:t>
            </a:r>
            <a:r>
              <a:rPr lang="zh-CN" altLang="en-US" dirty="0" smtClean="0"/>
              <a:t>号说好要参加的婚礼没参加，同学打电话尝试联系她，无果。</a:t>
            </a:r>
            <a:r>
              <a:rPr lang="en-US" altLang="zh-CN" dirty="0" smtClean="0"/>
              <a:t>10</a:t>
            </a:r>
            <a:r>
              <a:rPr lang="zh-CN" altLang="en-US" dirty="0" smtClean="0"/>
              <a:t>号早上李某一人在内蒙古饭店吃早餐，</a:t>
            </a:r>
            <a:r>
              <a:rPr lang="en-US" altLang="zh-CN" dirty="0" smtClean="0"/>
              <a:t>11</a:t>
            </a:r>
            <a:r>
              <a:rPr lang="zh-CN" altLang="en-US" dirty="0" smtClean="0"/>
              <a:t>号早上被捕。李某交代，</a:t>
            </a:r>
            <a:r>
              <a:rPr lang="en-US" altLang="zh-CN" dirty="0" smtClean="0"/>
              <a:t>9</a:t>
            </a:r>
            <a:r>
              <a:rPr lang="zh-CN" altLang="en-US" dirty="0" smtClean="0"/>
              <a:t>号下午在朝阳区百子湾出租屋内将周某杀害。</a:t>
            </a:r>
            <a:endParaRPr kumimoji="0" lang="zh-CN" alt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00232" y="1428736"/>
            <a:ext cx="5357850" cy="461665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  <a:cs typeface="+mn-cs"/>
              </a:rPr>
              <a:t>（一）女大学生被侵害致死的案件</a:t>
            </a:r>
            <a:endParaRPr lang="zh-CN" altLang="en-US" sz="2400" dirty="0"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571472" y="357166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512734" y="285729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500166" y="500042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女性被侵犯案例回放与分析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428596" y="142852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1142976" y="3286124"/>
            <a:ext cx="7286676" cy="147732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zh-CN" altLang="en-US" dirty="0" smtClean="0"/>
              <a:t>      案情回放：</a:t>
            </a:r>
            <a:r>
              <a:rPr lang="en-US" altLang="zh-CN" dirty="0" smtClean="0"/>
              <a:t>8</a:t>
            </a:r>
            <a:r>
              <a:rPr lang="zh-CN" altLang="en-US" dirty="0" smtClean="0"/>
              <a:t>月 </a:t>
            </a:r>
            <a:r>
              <a:rPr lang="en-US" altLang="zh-CN" dirty="0" smtClean="0"/>
              <a:t>9</a:t>
            </a:r>
            <a:r>
              <a:rPr lang="zh-CN" altLang="en-US" dirty="0" smtClean="0"/>
              <a:t>号，高某如约去璧山区的同学家玩，哥哥帮她联系了一辆车。下午司机赶到约定地点没有接到高某，通过哥哥的电话，才知道她</a:t>
            </a:r>
            <a:r>
              <a:rPr lang="en-US" altLang="zh-CN" dirty="0" smtClean="0"/>
              <a:t>10</a:t>
            </a:r>
            <a:r>
              <a:rPr lang="zh-CN" altLang="en-US" dirty="0" smtClean="0"/>
              <a:t>分钟前上错车。期间，在汽车上，高某和同学通过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个电话，最后一个电话说是手机没电了，就此失联。后来调查，高某从家到同学家约</a:t>
            </a:r>
            <a:r>
              <a:rPr lang="en-US" altLang="zh-CN" dirty="0" smtClean="0"/>
              <a:t>40</a:t>
            </a:r>
            <a:r>
              <a:rPr lang="zh-CN" altLang="en-US" dirty="0" smtClean="0"/>
              <a:t>分钟的路程，但是，车开了</a:t>
            </a:r>
            <a:r>
              <a:rPr lang="en-US" altLang="zh-CN" dirty="0" smtClean="0"/>
              <a:t>4</a:t>
            </a:r>
            <a:r>
              <a:rPr lang="zh-CN" altLang="en-US" dirty="0" smtClean="0"/>
              <a:t>个小时。家属</a:t>
            </a:r>
            <a:r>
              <a:rPr lang="en-US" altLang="zh-CN" dirty="0" smtClean="0"/>
              <a:t>6</a:t>
            </a:r>
            <a:r>
              <a:rPr lang="zh-CN" altLang="en-US" dirty="0" smtClean="0"/>
              <a:t>天后报案。</a:t>
            </a:r>
            <a:endParaRPr kumimoji="0" lang="zh-CN" alt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8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月</a:t>
            </a: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10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日，一条“中国传媒大学研究生周云露失联</a:t>
            </a: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33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小时”的信息在朋友圈与微博广泛传播。</a:t>
            </a:r>
            <a:b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/>
            </a:r>
            <a:b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8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月</a:t>
            </a: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10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日，一条“中国传媒大学研究生周云露失联</a:t>
            </a: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33</a:t>
            </a: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小时”的信息在朋友圈与微博广泛传播。</a:t>
            </a:r>
            <a:b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/>
            </a:r>
            <a:br>
              <a:rPr kumimoji="0" lang="zh-CN" alt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2" name="标题 1"/>
          <p:cNvSpPr txBox="1">
            <a:spLocks/>
          </p:cNvSpPr>
          <p:nvPr/>
        </p:nvSpPr>
        <p:spPr>
          <a:xfrm>
            <a:off x="1142976" y="2214554"/>
            <a:ext cx="7215238" cy="738664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b="1" dirty="0" smtClean="0"/>
              <a:t>   </a:t>
            </a:r>
            <a:r>
              <a:rPr lang="zh-CN" altLang="en-US" sz="2400" b="1" dirty="0" smtClean="0"/>
              <a:t>案例</a:t>
            </a:r>
            <a:r>
              <a:rPr lang="en-US" altLang="zh-CN" sz="2400" b="1" dirty="0" smtClean="0"/>
              <a:t>2</a:t>
            </a:r>
            <a:r>
              <a:rPr lang="zh-CN" altLang="en-US" sz="2400" b="1" dirty="0" smtClean="0"/>
              <a:t>，</a:t>
            </a:r>
            <a:r>
              <a:rPr lang="en-US" sz="2400" b="1" dirty="0" smtClean="0"/>
              <a:t>  </a:t>
            </a:r>
            <a:r>
              <a:rPr lang="en-US" dirty="0" smtClean="0"/>
              <a:t>2014</a:t>
            </a:r>
            <a:r>
              <a:rPr lang="zh-CN" altLang="en-US" dirty="0" smtClean="0"/>
              <a:t>年</a:t>
            </a:r>
            <a:r>
              <a:rPr lang="en-US" altLang="zh-CN" dirty="0" smtClean="0"/>
              <a:t>8</a:t>
            </a:r>
            <a:r>
              <a:rPr lang="zh-CN" altLang="en-US" dirty="0" smtClean="0"/>
              <a:t>月，重庆</a:t>
            </a:r>
            <a:r>
              <a:rPr lang="en-US" altLang="zh-CN" dirty="0" smtClean="0"/>
              <a:t>20</a:t>
            </a:r>
            <a:r>
              <a:rPr lang="zh-CN" altLang="en-US" dirty="0" smtClean="0"/>
              <a:t>岁女大学生高某搭错车被车主蒲某杀害，</a:t>
            </a:r>
            <a:r>
              <a:rPr lang="en-US" altLang="zh-CN" dirty="0" smtClean="0"/>
              <a:t> </a:t>
            </a:r>
            <a:r>
              <a:rPr lang="zh-CN" altLang="en-US" dirty="0" smtClean="0"/>
              <a:t>据调查，途中与两人发生争执时，高某被害。</a:t>
            </a:r>
            <a:endParaRPr kumimoji="0" lang="zh-CN" alt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3" name="七角星 12"/>
          <p:cNvSpPr/>
          <p:nvPr/>
        </p:nvSpPr>
        <p:spPr>
          <a:xfrm>
            <a:off x="928662" y="2071678"/>
            <a:ext cx="428628" cy="500066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01" name="Picture 9" descr="http://img1.cache.netease.com/catchpic/5/51/51D5EA2D919F237C785CB563FDE0D38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0"/>
            <a:ext cx="3857652" cy="3667103"/>
          </a:xfrm>
          <a:prstGeom prst="rect">
            <a:avLst/>
          </a:prstGeom>
          <a:noFill/>
        </p:spPr>
      </p:pic>
      <p:pic>
        <p:nvPicPr>
          <p:cNvPr id="33795" name="Picture 3" descr="http://npic7.edushi.com/cn/zixun/zh-chs/2015-08/24/ubb201508111440061268.jpg=-=800_600_thumbnail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0"/>
            <a:ext cx="4357750" cy="3524214"/>
          </a:xfrm>
          <a:prstGeom prst="rect">
            <a:avLst/>
          </a:prstGeom>
          <a:noFill/>
        </p:spPr>
      </p:pic>
      <p:pic>
        <p:nvPicPr>
          <p:cNvPr id="33797" name="Picture 5" descr="http://www.ddvip.com/Upload/201508/20150811/1439274841792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2571744"/>
            <a:ext cx="2571768" cy="4286256"/>
          </a:xfrm>
          <a:prstGeom prst="rect">
            <a:avLst/>
          </a:prstGeom>
          <a:noFill/>
        </p:spPr>
      </p:pic>
      <p:pic>
        <p:nvPicPr>
          <p:cNvPr id="33799" name="Picture 7" descr="重庆女大学生高渝&quot;搭错车&quot;失联后遇害 嫌犯蒲正福照片曝光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14" y="2571744"/>
            <a:ext cx="2571768" cy="4286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00166" y="1428736"/>
            <a:ext cx="6715172" cy="923330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l"/>
            <a:r>
              <a:rPr lang="zh-CN" altLang="en-US" sz="1800" dirty="0" smtClean="0">
                <a:latin typeface="+mj-ea"/>
                <a:cs typeface="+mn-cs"/>
              </a:rPr>
              <a:t>    此外，</a:t>
            </a:r>
            <a:r>
              <a:rPr lang="zh-CN" altLang="en-US" sz="1800" dirty="0" smtClean="0">
                <a:latin typeface="+mj-ea"/>
              </a:rPr>
              <a:t>江苏女大学生返校途中遭抢劫被害；浙江女大学生被尾随杀害抛尸水塘；大三女学生在广州玩被杀害丢弃在广州大学城运动中心广场；延安某大学大四女生在校园里被男友杀害等等。</a:t>
            </a:r>
            <a:endParaRPr lang="zh-CN" altLang="en-US" sz="1800" dirty="0">
              <a:latin typeface="+mj-ea"/>
              <a:cs typeface="+mn-cs"/>
            </a:endParaRPr>
          </a:p>
        </p:txBody>
      </p:sp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428596" y="357166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369858" y="285729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357290" y="500042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女性被侵犯案例回放与分析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285720" y="142852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1428728" y="2500306"/>
            <a:ext cx="6715172" cy="147732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    联合国毒品和犯罪问题办公室的报告显示，在中国的凶杀案中，有</a:t>
            </a:r>
            <a:r>
              <a:rPr lang="en-US" dirty="0" smtClean="0">
                <a:solidFill>
                  <a:schemeClr val="bg1"/>
                </a:solidFill>
                <a:latin typeface="+mj-ea"/>
                <a:ea typeface="+mj-ea"/>
              </a:rPr>
              <a:t>21.9%</a:t>
            </a: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的受害者是女性。</a:t>
            </a:r>
            <a:r>
              <a:rPr lang="zh-CN" altLang="en-US" dirty="0" smtClean="0">
                <a:solidFill>
                  <a:schemeClr val="bg1"/>
                </a:solidFill>
              </a:rPr>
              <a:t>全球三分之二的女性受害者是被亲密伴侣杀害或家庭成员杀害。</a:t>
            </a:r>
            <a:endParaRPr lang="zh-CN" altLang="en-US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0" name="标题 1"/>
          <p:cNvSpPr txBox="1">
            <a:spLocks/>
          </p:cNvSpPr>
          <p:nvPr/>
        </p:nvSpPr>
        <p:spPr>
          <a:xfrm>
            <a:off x="1500166" y="3786190"/>
            <a:ext cx="6715172" cy="31393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zh-CN" altLang="en-US" u="sng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案例特点：杀人凶手</a:t>
            </a:r>
            <a:endParaRPr lang="en-US" altLang="zh-CN" u="sng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1.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杀人手段残忍、变态，主要掐脖窒息较多；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2.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熟悉人或男友或陌生人；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3.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动机明确或不明确，有谋财、劫色、报复等，还有激情杀人、发泄等；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4.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年龄不等，男友几乎都是年轻人，陌生人一般年龄较大；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5.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以单身女性为主；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6.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杀人地点隐蔽。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</a:t>
            </a: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</a:t>
            </a: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571472" y="428604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512734" y="357167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500166" y="571480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女性被侵犯案例回放与分析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428596" y="214290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1571604" y="3429000"/>
            <a:ext cx="6715172" cy="92333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dirty="0" smtClean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endParaRPr lang="zh-CN" altLang="en-US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0" name="标题 1"/>
          <p:cNvSpPr txBox="1">
            <a:spLocks/>
          </p:cNvSpPr>
          <p:nvPr/>
        </p:nvSpPr>
        <p:spPr>
          <a:xfrm>
            <a:off x="1285852" y="1500174"/>
            <a:ext cx="6715172" cy="258532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r>
              <a:rPr lang="zh-CN" altLang="en-US" u="sng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案例特点：被害女大学生</a:t>
            </a:r>
            <a:endParaRPr lang="en-US" altLang="zh-CN" u="sng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1.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单身外出，安全意识差；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2.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柔弱、胆小；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3.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任性自我；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4.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轻信熟悉人或陌生人；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5.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自我情绪控制能力差；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      6.</a:t>
            </a:r>
            <a:r>
              <a:rPr lang="zh-CN" altLang="en-US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</a:rPr>
              <a:t>无自我防卫的能力。</a:t>
            </a:r>
            <a:endParaRPr lang="en-US" altLang="zh-CN" dirty="0" smtClean="0">
              <a:solidFill>
                <a:schemeClr val="bg1"/>
              </a:solidFill>
              <a:latin typeface="仿宋" pitchFamily="49" charset="-122"/>
              <a:ea typeface="仿宋" pitchFamily="49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pic>
        <p:nvPicPr>
          <p:cNvPr id="9218" name="Picture 2" descr="http://www.mfqqx.com/uploads/allimg/160315/11-16031513505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4000500"/>
            <a:ext cx="2857500" cy="2857500"/>
          </a:xfrm>
          <a:prstGeom prst="rect">
            <a:avLst/>
          </a:prstGeom>
          <a:noFill/>
        </p:spPr>
      </p:pic>
      <p:pic>
        <p:nvPicPr>
          <p:cNvPr id="9222" name="Picture 6" descr="http://i02.pic.sogou.com/fa6e9f103136799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4000480"/>
            <a:ext cx="2928958" cy="2857520"/>
          </a:xfrm>
          <a:prstGeom prst="rect">
            <a:avLst/>
          </a:prstGeom>
          <a:noFill/>
        </p:spPr>
      </p:pic>
      <p:sp>
        <p:nvSpPr>
          <p:cNvPr id="9224" name="AutoShape 8" descr="http://i01.pic.sogou.com/80a86f81c90ba74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9226" name="Picture 10" descr="http://i01.pic.sogou.com/80a86f81c90ba74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67300" y="1428736"/>
            <a:ext cx="4076700" cy="22145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28728" y="2143116"/>
            <a:ext cx="7000924" cy="369332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l"/>
            <a:r>
              <a:rPr lang="en-US" altLang="zh-CN" sz="1800" dirty="0" smtClean="0">
                <a:latin typeface="+mj-ea"/>
                <a:cs typeface="+mn-cs"/>
              </a:rPr>
              <a:t>  </a:t>
            </a:r>
            <a:r>
              <a:rPr lang="zh-CN" altLang="en-US" sz="1800" b="1" dirty="0" smtClean="0">
                <a:latin typeface="+mj-ea"/>
                <a:cs typeface="+mn-cs"/>
              </a:rPr>
              <a:t>案例</a:t>
            </a:r>
            <a:r>
              <a:rPr lang="en-US" altLang="zh-CN" sz="1800" b="1" dirty="0" smtClean="0">
                <a:latin typeface="+mj-ea"/>
                <a:cs typeface="+mn-cs"/>
              </a:rPr>
              <a:t>1</a:t>
            </a:r>
            <a:r>
              <a:rPr lang="zh-CN" altLang="en-US" sz="1800" b="1" dirty="0" smtClean="0">
                <a:latin typeface="+mj-ea"/>
                <a:cs typeface="+mn-cs"/>
              </a:rPr>
              <a:t>，</a:t>
            </a:r>
            <a:r>
              <a:rPr lang="en-US" altLang="zh-CN" sz="1800" b="1" dirty="0" smtClean="0">
                <a:latin typeface="+mj-ea"/>
                <a:cs typeface="+mn-cs"/>
              </a:rPr>
              <a:t> </a:t>
            </a:r>
            <a:r>
              <a:rPr lang="en-US" altLang="zh-CN" sz="1800" dirty="0" smtClean="0">
                <a:solidFill>
                  <a:schemeClr val="bg2"/>
                </a:solidFill>
                <a:latin typeface="+mj-ea"/>
                <a:cs typeface="+mn-cs"/>
              </a:rPr>
              <a:t>2014</a:t>
            </a:r>
            <a:r>
              <a:rPr lang="zh-CN" altLang="en-US" sz="1800" dirty="0" smtClean="0">
                <a:solidFill>
                  <a:schemeClr val="bg2"/>
                </a:solidFill>
                <a:latin typeface="+mj-ea"/>
                <a:cs typeface="+mn-cs"/>
              </a:rPr>
              <a:t>年</a:t>
            </a:r>
            <a:r>
              <a:rPr lang="en-US" altLang="zh-CN" sz="1800" dirty="0" smtClean="0">
                <a:solidFill>
                  <a:schemeClr val="bg2"/>
                </a:solidFill>
                <a:latin typeface="+mj-ea"/>
                <a:cs typeface="+mn-cs"/>
              </a:rPr>
              <a:t>8</a:t>
            </a:r>
            <a:r>
              <a:rPr lang="zh-CN" altLang="en-US" sz="1800" dirty="0" smtClean="0">
                <a:solidFill>
                  <a:schemeClr val="bg2"/>
                </a:solidFill>
                <a:latin typeface="+mj-ea"/>
                <a:cs typeface="+mn-cs"/>
              </a:rPr>
              <a:t>月，</a:t>
            </a:r>
            <a:r>
              <a:rPr lang="zh-CN" altLang="en-US" sz="1800" b="1" dirty="0" smtClean="0">
                <a:solidFill>
                  <a:schemeClr val="bg2"/>
                </a:solidFill>
              </a:rPr>
              <a:t>女大学生济南被黑车司机绑架，且囚禁性虐。</a:t>
            </a:r>
            <a:endParaRPr lang="zh-CN" altLang="en-US" sz="1800" dirty="0">
              <a:solidFill>
                <a:schemeClr val="bg2"/>
              </a:solidFill>
              <a:latin typeface="+mj-ea"/>
              <a:cs typeface="+mn-cs"/>
            </a:endParaRPr>
          </a:p>
        </p:txBody>
      </p:sp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428596" y="357166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369858" y="285729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357290" y="500042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女性被侵犯案例回放与分析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285720" y="142852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1428728" y="2500306"/>
            <a:ext cx="6929486" cy="230832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en-US" altLang="zh-CN" dirty="0" smtClean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案情回放：在济南火车站，在校女大学生金某转车误上一辆黑车，随后被绑架到一个叫“龙庄”的地方，囚禁</a:t>
            </a:r>
            <a:r>
              <a:rPr lang="en-US" altLang="zh-CN" dirty="0" smtClean="0">
                <a:solidFill>
                  <a:schemeClr val="bg1"/>
                </a:solidFill>
                <a:latin typeface="+mj-ea"/>
                <a:ea typeface="+mj-ea"/>
              </a:rPr>
              <a:t>4</a:t>
            </a: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天，期间多次被</a:t>
            </a:r>
            <a:r>
              <a:rPr lang="en-US" altLang="zh-CN" dirty="0" smtClean="0">
                <a:solidFill>
                  <a:schemeClr val="bg1"/>
                </a:solidFill>
                <a:latin typeface="+mj-ea"/>
                <a:ea typeface="+mj-ea"/>
              </a:rPr>
              <a:t>52</a:t>
            </a: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岁的车主代某殴打、恐吓、强奸、性虐。最后女大学生趁绑匪做早饭的时候，偷偷使用其手机发出短信求救，从而被济南市中区分局的民警成功解救。（报警人是孙先生，早上，他手机收到一条陌生号码发来的求救短信）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0" name="标题 1"/>
          <p:cNvSpPr txBox="1">
            <a:spLocks/>
          </p:cNvSpPr>
          <p:nvPr/>
        </p:nvSpPr>
        <p:spPr>
          <a:xfrm>
            <a:off x="1500166" y="3786190"/>
            <a:ext cx="6715172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9" name="标题 1"/>
          <p:cNvSpPr txBox="1">
            <a:spLocks/>
          </p:cNvSpPr>
          <p:nvPr/>
        </p:nvSpPr>
        <p:spPr>
          <a:xfrm>
            <a:off x="2071670" y="1571612"/>
            <a:ext cx="5357850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（二）女性被侵犯的案件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1" name="右箭头 10"/>
          <p:cNvSpPr/>
          <p:nvPr/>
        </p:nvSpPr>
        <p:spPr>
          <a:xfrm>
            <a:off x="928662" y="2143116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3252" name="Picture 4" descr="http://i01.pic.sogou.com/9fe821a76feb50c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357694"/>
            <a:ext cx="2571768" cy="2500306"/>
          </a:xfrm>
          <a:prstGeom prst="rect">
            <a:avLst/>
          </a:prstGeom>
          <a:noFill/>
        </p:spPr>
      </p:pic>
      <p:pic>
        <p:nvPicPr>
          <p:cNvPr id="53256" name="Picture 8" descr="http://upload.365jilin.com/uploads/allimg/130508/1561-13050Q4335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4357694"/>
            <a:ext cx="3503175" cy="2500306"/>
          </a:xfrm>
          <a:prstGeom prst="rect">
            <a:avLst/>
          </a:prstGeom>
          <a:noFill/>
        </p:spPr>
      </p:pic>
      <p:pic>
        <p:nvPicPr>
          <p:cNvPr id="53258" name="Picture 10" descr="http://upload.hbtv.com.cn/2014/0827/140914167812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4375474"/>
            <a:ext cx="1714512" cy="24825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71604" y="2071678"/>
            <a:ext cx="6715172" cy="646331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l"/>
            <a:r>
              <a:rPr lang="en-US" altLang="zh-CN" sz="1800" dirty="0" smtClean="0">
                <a:latin typeface="+mj-ea"/>
                <a:cs typeface="+mn-cs"/>
              </a:rPr>
              <a:t>  </a:t>
            </a:r>
            <a:r>
              <a:rPr lang="zh-CN" altLang="en-US" sz="1800" b="1" dirty="0" smtClean="0">
                <a:latin typeface="+mj-ea"/>
                <a:cs typeface="+mn-cs"/>
              </a:rPr>
              <a:t>案例</a:t>
            </a:r>
            <a:r>
              <a:rPr lang="en-US" altLang="zh-CN" sz="1800" b="1" dirty="0" smtClean="0">
                <a:latin typeface="+mj-ea"/>
                <a:cs typeface="+mn-cs"/>
              </a:rPr>
              <a:t>2</a:t>
            </a:r>
            <a:r>
              <a:rPr lang="zh-CN" altLang="en-US" sz="1800" b="1" dirty="0" smtClean="0">
                <a:latin typeface="+mj-ea"/>
                <a:cs typeface="+mn-cs"/>
              </a:rPr>
              <a:t>，</a:t>
            </a:r>
            <a:r>
              <a:rPr lang="en-US" altLang="zh-CN" sz="1800" b="1" dirty="0" smtClean="0">
                <a:latin typeface="+mj-ea"/>
                <a:cs typeface="+mn-cs"/>
              </a:rPr>
              <a:t> </a:t>
            </a:r>
            <a:r>
              <a:rPr lang="en-US" altLang="zh-CN" sz="1800" dirty="0" smtClean="0">
                <a:solidFill>
                  <a:schemeClr val="bg2"/>
                </a:solidFill>
                <a:latin typeface="+mj-ea"/>
                <a:cs typeface="+mn-cs"/>
              </a:rPr>
              <a:t>2016</a:t>
            </a:r>
            <a:r>
              <a:rPr lang="zh-CN" altLang="en-US" sz="1800" dirty="0" smtClean="0">
                <a:solidFill>
                  <a:schemeClr val="bg2"/>
                </a:solidFill>
                <a:latin typeface="+mj-ea"/>
                <a:cs typeface="+mn-cs"/>
              </a:rPr>
              <a:t>年</a:t>
            </a:r>
            <a:r>
              <a:rPr lang="en-US" altLang="zh-CN" sz="1800" dirty="0" smtClean="0">
                <a:solidFill>
                  <a:schemeClr val="bg2"/>
                </a:solidFill>
                <a:latin typeface="+mj-ea"/>
              </a:rPr>
              <a:t>4</a:t>
            </a:r>
            <a:r>
              <a:rPr lang="zh-CN" altLang="en-US" sz="1800" dirty="0" smtClean="0">
                <a:solidFill>
                  <a:schemeClr val="bg2"/>
                </a:solidFill>
                <a:latin typeface="+mj-ea"/>
                <a:cs typeface="+mn-cs"/>
              </a:rPr>
              <a:t>月，化名“弯弯”的女子，叙述自己深夜回</a:t>
            </a:r>
            <a:r>
              <a:rPr lang="zh-CN" altLang="en-US" sz="1800" b="1" dirty="0" smtClean="0">
                <a:solidFill>
                  <a:schemeClr val="bg2"/>
                </a:solidFill>
              </a:rPr>
              <a:t>某酒店遭遇陌生男子尾随、强行拖拽、掐脖、捂脸，险遭劫持。</a:t>
            </a:r>
            <a:endParaRPr lang="zh-CN" altLang="en-US" sz="1800" dirty="0">
              <a:solidFill>
                <a:schemeClr val="bg2"/>
              </a:solidFill>
              <a:latin typeface="+mj-ea"/>
              <a:cs typeface="+mn-cs"/>
            </a:endParaRPr>
          </a:p>
        </p:txBody>
      </p:sp>
      <p:sp>
        <p:nvSpPr>
          <p:cNvPr id="4" name="AutoShape 35"/>
          <p:cNvSpPr>
            <a:spLocks noChangeArrowheads="1"/>
          </p:cNvSpPr>
          <p:nvPr/>
        </p:nvSpPr>
        <p:spPr bwMode="gray">
          <a:xfrm>
            <a:off x="428596" y="357166"/>
            <a:ext cx="5214974" cy="7953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tx1"/>
            </a:solidFill>
            <a:rou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charset="0"/>
              <a:ea typeface="宋体" charset="-122"/>
            </a:endParaRPr>
          </a:p>
        </p:txBody>
      </p:sp>
      <p:sp>
        <p:nvSpPr>
          <p:cNvPr id="5" name="AutoShape 36"/>
          <p:cNvSpPr>
            <a:spLocks noChangeArrowheads="1"/>
          </p:cNvSpPr>
          <p:nvPr/>
        </p:nvSpPr>
        <p:spPr bwMode="gray">
          <a:xfrm>
            <a:off x="369858" y="285729"/>
            <a:ext cx="914400" cy="9906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1357290" y="500042"/>
            <a:ext cx="4071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/>
            <a:r>
              <a:rPr lang="zh-CN" altLang="en-US" sz="2400" b="1" dirty="0" smtClean="0">
                <a:latin typeface="Arial" pitchFamily="34" charset="0"/>
                <a:ea typeface="宋体" pitchFamily="2" charset="-122"/>
              </a:rPr>
              <a:t>女性被侵犯案例回放与分析</a:t>
            </a: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285720" y="142852"/>
            <a:ext cx="107157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400" dirty="0">
                <a:latin typeface="Arial" pitchFamily="34" charset="0"/>
                <a:ea typeface="宋体" pitchFamily="2" charset="-122"/>
              </a:rPr>
              <a:t>        </a:t>
            </a:r>
            <a:r>
              <a:rPr lang="zh-CN" altLang="en-US" sz="2800" b="1" dirty="0">
                <a:latin typeface="Arial" pitchFamily="34" charset="0"/>
                <a:ea typeface="宋体" pitchFamily="2" charset="-122"/>
              </a:rPr>
              <a:t>一</a:t>
            </a: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1142976" y="2857496"/>
            <a:ext cx="7429552" cy="31393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en-US" altLang="zh-CN" dirty="0" smtClean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案情回放：</a:t>
            </a:r>
            <a:r>
              <a:rPr lang="en-US" altLang="zh-CN" dirty="0" smtClean="0">
                <a:solidFill>
                  <a:schemeClr val="bg1"/>
                </a:solidFill>
                <a:latin typeface="+mj-ea"/>
                <a:ea typeface="+mj-ea"/>
              </a:rPr>
              <a:t> 4</a:t>
            </a: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月</a:t>
            </a:r>
            <a:r>
              <a:rPr lang="en-US" altLang="zh-CN" dirty="0" smtClean="0">
                <a:solidFill>
                  <a:schemeClr val="bg1"/>
                </a:solidFill>
                <a:latin typeface="+mj-ea"/>
                <a:ea typeface="+mj-ea"/>
              </a:rPr>
              <a:t>3</a:t>
            </a: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号，晚上快</a:t>
            </a:r>
            <a:r>
              <a:rPr lang="en-US" altLang="zh-CN" dirty="0" smtClean="0">
                <a:solidFill>
                  <a:schemeClr val="bg1"/>
                </a:solidFill>
                <a:latin typeface="+mj-ea"/>
                <a:ea typeface="+mj-ea"/>
              </a:rPr>
              <a:t>11</a:t>
            </a: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点时，“弯弯”在望京某酒店电梯门口遭遇一陌生男性袭击，却没有一个酒店的保安或服务员出面阻止或报警。在被陌生人</a:t>
            </a:r>
            <a:r>
              <a:rPr lang="zh-CN" altLang="en-US" dirty="0" smtClean="0">
                <a:solidFill>
                  <a:schemeClr val="bg2"/>
                </a:solidFill>
              </a:rPr>
              <a:t>强行拖拽没有监控的楼梯间，同时，还掐脖和脸颊，不让她呼救。在此期间她向在场的一名工作人员求救，对方认为她和男子是情侣关系发生争执，始终没有插手。此时，一位好心的女房客出手相救，拉住了</a:t>
            </a:r>
            <a:r>
              <a:rPr lang="zh-CN" altLang="en-US" dirty="0" smtClean="0">
                <a:solidFill>
                  <a:schemeClr val="bg1"/>
                </a:solidFill>
                <a:latin typeface="+mj-ea"/>
                <a:ea typeface="+mj-ea"/>
              </a:rPr>
              <a:t>惊魂未定的“弯弯”，其后陆续有人打电话到前台，有人从房间出来围观阻拦，受害人才最后脱险。</a:t>
            </a:r>
            <a:endParaRPr lang="en-US" altLang="zh-CN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spcBef>
                <a:spcPct val="0"/>
              </a:spcBef>
            </a:pPr>
            <a:r>
              <a:rPr lang="en-US" altLang="zh-CN" dirty="0" smtClean="0">
                <a:solidFill>
                  <a:schemeClr val="bg1"/>
                </a:solidFill>
                <a:latin typeface="+mj-ea"/>
                <a:ea typeface="+mj-ea"/>
              </a:rPr>
              <a:t>     </a:t>
            </a:r>
            <a:endParaRPr lang="zh-CN" altLang="en-US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0" name="标题 1"/>
          <p:cNvSpPr txBox="1">
            <a:spLocks/>
          </p:cNvSpPr>
          <p:nvPr/>
        </p:nvSpPr>
        <p:spPr>
          <a:xfrm>
            <a:off x="1357290" y="4071942"/>
            <a:ext cx="6715172" cy="646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>
              <a:spcBef>
                <a:spcPct val="0"/>
              </a:spcBef>
            </a:pPr>
            <a:endParaRPr lang="en-US" altLang="zh-CN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9" name="标题 1"/>
          <p:cNvSpPr txBox="1">
            <a:spLocks/>
          </p:cNvSpPr>
          <p:nvPr/>
        </p:nvSpPr>
        <p:spPr>
          <a:xfrm>
            <a:off x="2071670" y="1428736"/>
            <a:ext cx="5357850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（二）女性被侵犯的案件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1" name="右箭头 10"/>
          <p:cNvSpPr/>
          <p:nvPr/>
        </p:nvSpPr>
        <p:spPr>
          <a:xfrm>
            <a:off x="1000100" y="200024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8754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2110</Words>
  <Application>Microsoft Office PowerPoint</Application>
  <PresentationFormat>全屏显示(4:3)</PresentationFormat>
  <Paragraphs>152</Paragraphs>
  <Slides>21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Office 主题</vt:lpstr>
      <vt:lpstr>女性安全与防范</vt:lpstr>
      <vt:lpstr>主要内容</vt:lpstr>
      <vt:lpstr>（一）女大学生被侵害致死的案件</vt:lpstr>
      <vt:lpstr>（一）女大学生被侵害致死的案件</vt:lpstr>
      <vt:lpstr>幻灯片 5</vt:lpstr>
      <vt:lpstr>    此外，江苏女大学生返校途中遭抢劫被害；浙江女大学生被尾随杀害抛尸水塘；大三女学生在广州玩被杀害丢弃在广州大学城运动中心广场；延安某大学大四女生在校园里被男友杀害等等。</vt:lpstr>
      <vt:lpstr>幻灯片 7</vt:lpstr>
      <vt:lpstr>  案例1， 2014年8月，女大学生济南被黑车司机绑架，且囚禁性虐。</vt:lpstr>
      <vt:lpstr>  案例2， 2016年4月，化名“弯弯”的女子，叙述自己深夜回某酒店遭遇陌生男子尾随、强行拖拽、掐脖、捂脸，险遭劫持。</vt:lpstr>
      <vt:lpstr>   2016年4月，化名“弯弯”的女子，叙述自己深夜回某酒店遭遇陌生男子尾随、强行拖拽、掐脖，险遭劫持。</vt:lpstr>
      <vt:lpstr>    看视频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公安民警教育训练研究中心</dc:creator>
  <cp:lastModifiedBy>蔡可佩</cp:lastModifiedBy>
  <cp:revision>125</cp:revision>
  <dcterms:created xsi:type="dcterms:W3CDTF">2015-12-18T03:31:29Z</dcterms:created>
  <dcterms:modified xsi:type="dcterms:W3CDTF">2016-05-03T06:24:44Z</dcterms:modified>
</cp:coreProperties>
</file>